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030" r:id="rId2"/>
    <p:sldId id="1083" r:id="rId3"/>
    <p:sldId id="1081" r:id="rId4"/>
    <p:sldId id="1082" r:id="rId5"/>
    <p:sldId id="1085" r:id="rId6"/>
    <p:sldId id="1104" r:id="rId7"/>
    <p:sldId id="1105" r:id="rId8"/>
    <p:sldId id="1106" r:id="rId9"/>
    <p:sldId id="1107" r:id="rId10"/>
    <p:sldId id="1108" r:id="rId11"/>
    <p:sldId id="1109" r:id="rId12"/>
    <p:sldId id="1110" r:id="rId13"/>
    <p:sldId id="1086" r:id="rId14"/>
    <p:sldId id="1111" r:id="rId15"/>
    <p:sldId id="1112" r:id="rId16"/>
    <p:sldId id="1087" r:id="rId17"/>
    <p:sldId id="1088" r:id="rId18"/>
    <p:sldId id="1090" r:id="rId19"/>
    <p:sldId id="1091" r:id="rId20"/>
    <p:sldId id="1092" r:id="rId21"/>
    <p:sldId id="1103" r:id="rId22"/>
    <p:sldId id="1094" r:id="rId23"/>
    <p:sldId id="1113" r:id="rId24"/>
    <p:sldId id="1093" r:id="rId25"/>
    <p:sldId id="1096" r:id="rId26"/>
    <p:sldId id="1097" r:id="rId27"/>
    <p:sldId id="1098" r:id="rId28"/>
    <p:sldId id="1078" r:id="rId29"/>
    <p:sldId id="1099" r:id="rId30"/>
    <p:sldId id="1101" r:id="rId31"/>
    <p:sldId id="1102" r:id="rId32"/>
    <p:sldId id="1114" r:id="rId33"/>
    <p:sldId id="1115" r:id="rId34"/>
    <p:sldId id="1116" r:id="rId35"/>
    <p:sldId id="1080" r:id="rId36"/>
    <p:sldId id="1003" r:id="rId37"/>
    <p:sldId id="1049" r:id="rId38"/>
    <p:sldId id="1050" r:id="rId39"/>
    <p:sldId id="1051" r:id="rId40"/>
    <p:sldId id="1052" r:id="rId41"/>
    <p:sldId id="1053" r:id="rId42"/>
    <p:sldId id="1054" r:id="rId43"/>
    <p:sldId id="1055" r:id="rId44"/>
    <p:sldId id="1057" r:id="rId45"/>
    <p:sldId id="1058" r:id="rId46"/>
    <p:sldId id="1060" r:id="rId47"/>
    <p:sldId id="1056" r:id="rId48"/>
    <p:sldId id="1048" r:id="rId49"/>
    <p:sldId id="1059" r:id="rId50"/>
    <p:sldId id="1061" r:id="rId51"/>
    <p:sldId id="275" r:id="rId52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808080"/>
    <a:srgbClr val="262626"/>
    <a:srgbClr val="7E2F8E"/>
    <a:srgbClr val="D95319"/>
    <a:srgbClr val="DFDFDF"/>
    <a:srgbClr val="EDB120"/>
    <a:srgbClr val="1E8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82256" autoAdjust="0"/>
  </p:normalViewPr>
  <p:slideViewPr>
    <p:cSldViewPr snapToGrid="0">
      <p:cViewPr>
        <p:scale>
          <a:sx n="400" d="100"/>
          <a:sy n="400" d="100"/>
        </p:scale>
        <p:origin x="-11490" y="-106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m%20Drury\Documents\CAMBRIDGE\IIB\eVTOL_Project\Sam\20-11-25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0.5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Sheet1!$F$3:$F$4</c:f>
              <c:numCache>
                <c:formatCode>General</c:formatCode>
                <c:ptCount val="2"/>
                <c:pt idx="0">
                  <c:v>9.3914855054991184E-2</c:v>
                </c:pt>
                <c:pt idx="1">
                  <c:v>0.10733126291998991</c:v>
                </c:pt>
              </c:numCache>
            </c:numRef>
          </c:xVal>
          <c:yVal>
            <c:numRef>
              <c:f>Sheet1!$G$3:$G$4</c:f>
              <c:numCache>
                <c:formatCode>General</c:formatCode>
                <c:ptCount val="2"/>
                <c:pt idx="0">
                  <c:v>5.7498445423272003E-2</c:v>
                </c:pt>
                <c:pt idx="1">
                  <c:v>6.5268505615606071E-2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FE-4CD1-840D-83A745245F29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0.7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Sheet1!$F$5:$F$6</c:f>
              <c:numCache>
                <c:formatCode>General</c:formatCode>
                <c:ptCount val="2"/>
                <c:pt idx="0">
                  <c:v>0.4159086438149609</c:v>
                </c:pt>
                <c:pt idx="1">
                  <c:v>0.4159086438149609</c:v>
                </c:pt>
              </c:numCache>
            </c:numRef>
          </c:xVal>
          <c:yVal>
            <c:numRef>
              <c:f>Sheet1!$G$5:$G$6</c:f>
              <c:numCache>
                <c:formatCode>General</c:formatCode>
                <c:ptCount val="2"/>
                <c:pt idx="0">
                  <c:v>0.1134428788080772</c:v>
                </c:pt>
                <c:pt idx="1">
                  <c:v>0.11499689084654401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FE-4CD1-840D-83A745245F29}"/>
            </c:ext>
          </c:extLst>
        </c:ser>
        <c:ser>
          <c:idx val="2"/>
          <c:order val="2"/>
          <c:tx>
            <c:strRef>
              <c:f>Sheet1!$B$7</c:f>
              <c:strCache>
                <c:ptCount val="1"/>
                <c:pt idx="0">
                  <c:v>0.9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Sheet1!$F$7:$F$8</c:f>
              <c:numCache>
                <c:formatCode>General</c:formatCode>
                <c:ptCount val="2"/>
                <c:pt idx="0">
                  <c:v>0.6439875775199394</c:v>
                </c:pt>
                <c:pt idx="1">
                  <c:v>0.6439875775199394</c:v>
                </c:pt>
              </c:numCache>
            </c:numRef>
          </c:xVal>
          <c:yVal>
            <c:numRef>
              <c:f>Sheet1!$G$7:$G$8</c:f>
              <c:numCache>
                <c:formatCode>General</c:formatCode>
                <c:ptCount val="2"/>
                <c:pt idx="0">
                  <c:v>0.1833734205390837</c:v>
                </c:pt>
                <c:pt idx="1">
                  <c:v>0.1833734205390837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FE-4CD1-840D-83A745245F29}"/>
            </c:ext>
          </c:extLst>
        </c:ser>
        <c:ser>
          <c:idx val="3"/>
          <c:order val="3"/>
          <c:tx>
            <c:strRef>
              <c:f>Sheet1!$B$9</c:f>
              <c:strCache>
                <c:ptCount val="1"/>
                <c:pt idx="0">
                  <c:v>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Sheet1!$F$9:$F$10</c:f>
              <c:numCache>
                <c:formatCode>General</c:formatCode>
                <c:ptCount val="2"/>
                <c:pt idx="0">
                  <c:v>0.69765320897993444</c:v>
                </c:pt>
                <c:pt idx="1">
                  <c:v>0.68423680111493568</c:v>
                </c:pt>
              </c:numCache>
            </c:numRef>
          </c:xVal>
          <c:yVal>
            <c:numRef>
              <c:f>Sheet1!$G$9:$G$10</c:f>
              <c:numCache>
                <c:formatCode>General</c:formatCode>
                <c:ptCount val="2"/>
                <c:pt idx="0">
                  <c:v>0.18492743257755051</c:v>
                </c:pt>
                <c:pt idx="1">
                  <c:v>0.17404934830828284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FE-4CD1-840D-83A745245F29}"/>
            </c:ext>
          </c:extLst>
        </c:ser>
        <c:ser>
          <c:idx val="4"/>
          <c:order val="4"/>
          <c:tx>
            <c:strRef>
              <c:f>Sheet1!$B$11</c:f>
              <c:strCache>
                <c:ptCount val="1"/>
                <c:pt idx="0">
                  <c:v>1.13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Sheet1!$F$11:$F$12</c:f>
              <c:numCache>
                <c:formatCode>General</c:formatCode>
                <c:ptCount val="2"/>
                <c:pt idx="0">
                  <c:v>0.69765320897993444</c:v>
                </c:pt>
                <c:pt idx="1">
                  <c:v>0.72448602470993195</c:v>
                </c:pt>
              </c:numCache>
            </c:numRef>
          </c:xVal>
          <c:yVal>
            <c:numRef>
              <c:f>Sheet1!$G$11:$G$12</c:f>
              <c:numCache>
                <c:formatCode>General</c:formatCode>
                <c:ptCount val="2"/>
                <c:pt idx="0">
                  <c:v>0.16472527607748197</c:v>
                </c:pt>
                <c:pt idx="1">
                  <c:v>0.16938731219288239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0FE-4CD1-840D-83A745245F29}"/>
            </c:ext>
          </c:extLst>
        </c:ser>
        <c:ser>
          <c:idx val="5"/>
          <c:order val="5"/>
          <c:tx>
            <c:strRef>
              <c:f>Sheet1!$B$13</c:f>
              <c:strCache>
                <c:ptCount val="1"/>
                <c:pt idx="0">
                  <c:v>1.19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Sheet1!$F$13:$F$14</c:f>
              <c:numCache>
                <c:formatCode>General</c:formatCode>
                <c:ptCount val="2"/>
                <c:pt idx="0">
                  <c:v>0.73790243257493071</c:v>
                </c:pt>
                <c:pt idx="1">
                  <c:v>0.73790243257493071</c:v>
                </c:pt>
              </c:numCache>
            </c:numRef>
          </c:xVal>
          <c:yVal>
            <c:numRef>
              <c:f>Sheet1!$G$13:$G$14</c:f>
              <c:numCache>
                <c:formatCode>General</c:formatCode>
                <c:ptCount val="2"/>
                <c:pt idx="0">
                  <c:v>0.17871138442368328</c:v>
                </c:pt>
                <c:pt idx="1">
                  <c:v>0.17871138442368328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0FE-4CD1-840D-83A745245F29}"/>
            </c:ext>
          </c:extLst>
        </c:ser>
        <c:ser>
          <c:idx val="6"/>
          <c:order val="6"/>
          <c:tx>
            <c:strRef>
              <c:f>Sheet1!$B$15</c:f>
              <c:strCache>
                <c:ptCount val="1"/>
                <c:pt idx="0">
                  <c:v>0.59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Sheet1!$F$15:$F$16</c:f>
              <c:numCache>
                <c:formatCode>General</c:formatCode>
                <c:ptCount val="2"/>
                <c:pt idx="0">
                  <c:v>0.28174456516497348</c:v>
                </c:pt>
                <c:pt idx="1">
                  <c:v>0.29516097302997224</c:v>
                </c:pt>
              </c:numCache>
            </c:numRef>
          </c:xVal>
          <c:yVal>
            <c:numRef>
              <c:f>Sheet1!$G$15:$G$16</c:f>
              <c:numCache>
                <c:formatCode>General</c:formatCode>
                <c:ptCount val="2"/>
                <c:pt idx="0">
                  <c:v>9.0132698231075045E-2</c:v>
                </c:pt>
                <c:pt idx="1">
                  <c:v>9.1686710269541852E-2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0FE-4CD1-840D-83A745245F29}"/>
            </c:ext>
          </c:extLst>
        </c:ser>
        <c:ser>
          <c:idx val="7"/>
          <c:order val="7"/>
          <c:tx>
            <c:strRef>
              <c:f>Sheet1!$B$17</c:f>
              <c:strCache>
                <c:ptCount val="1"/>
                <c:pt idx="0">
                  <c:v>0.69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Sheet1!$F$17:$F$18</c:f>
              <c:numCache>
                <c:formatCode>General</c:formatCode>
                <c:ptCount val="2"/>
                <c:pt idx="0">
                  <c:v>0.4159086438149609</c:v>
                </c:pt>
                <c:pt idx="1">
                  <c:v>0.4159086438149609</c:v>
                </c:pt>
              </c:numCache>
            </c:numRef>
          </c:xVal>
          <c:yVal>
            <c:numRef>
              <c:f>Sheet1!$G$17:$G$18</c:f>
              <c:numCache>
                <c:formatCode>General</c:formatCode>
                <c:ptCount val="2"/>
                <c:pt idx="0">
                  <c:v>0.12587497511581169</c:v>
                </c:pt>
                <c:pt idx="1">
                  <c:v>0.13209102326967895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0FE-4CD1-840D-83A745245F29}"/>
            </c:ext>
          </c:extLst>
        </c:ser>
        <c:ser>
          <c:idx val="8"/>
          <c:order val="8"/>
          <c:tx>
            <c:strRef>
              <c:f>Sheet1!$B$19</c:f>
              <c:strCache>
                <c:ptCount val="1"/>
                <c:pt idx="0">
                  <c:v>0.83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Sheet1!$F$19:$F$20</c:f>
              <c:numCache>
                <c:formatCode>General</c:formatCode>
                <c:ptCount val="2"/>
                <c:pt idx="0">
                  <c:v>0.57690553819494572</c:v>
                </c:pt>
                <c:pt idx="1">
                  <c:v>0.57690553819494572</c:v>
                </c:pt>
              </c:numCache>
            </c:numRef>
          </c:xVal>
          <c:yVal>
            <c:numRef>
              <c:f>Sheet1!$G$19:$G$20</c:f>
              <c:numCache>
                <c:formatCode>General</c:formatCode>
                <c:ptCount val="2"/>
                <c:pt idx="0">
                  <c:v>0.21134563723148631</c:v>
                </c:pt>
                <c:pt idx="1">
                  <c:v>0.21289964926995314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30FE-4CD1-840D-83A745245F29}"/>
            </c:ext>
          </c:extLst>
        </c:ser>
        <c:ser>
          <c:idx val="9"/>
          <c:order val="9"/>
          <c:tx>
            <c:strRef>
              <c:f>Sheet1!$B$21</c:f>
              <c:strCache>
                <c:ptCount val="1"/>
                <c:pt idx="0">
                  <c:v>0.89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Sheet1!$F$21:$F$22</c:f>
              <c:numCache>
                <c:formatCode>General</c:formatCode>
                <c:ptCount val="2"/>
                <c:pt idx="0">
                  <c:v>0.60373835392494324</c:v>
                </c:pt>
                <c:pt idx="1">
                  <c:v>0.60373835392494324</c:v>
                </c:pt>
              </c:numCache>
            </c:numRef>
          </c:xVal>
          <c:yVal>
            <c:numRef>
              <c:f>Sheet1!$G$21:$G$22</c:f>
              <c:numCache>
                <c:formatCode>General</c:formatCode>
                <c:ptCount val="2"/>
                <c:pt idx="0">
                  <c:v>0.22533174557768759</c:v>
                </c:pt>
                <c:pt idx="1">
                  <c:v>0.22222372150075395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0FE-4CD1-840D-83A745245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3509488"/>
        <c:axId val="583511784"/>
      </c:scatterChart>
      <c:valAx>
        <c:axId val="583509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Phi_m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511784"/>
        <c:crosses val="autoZero"/>
        <c:crossBetween val="midCat"/>
      </c:valAx>
      <c:valAx>
        <c:axId val="583511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Psi_tt_m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5094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Pereira/CV analysis</a:t>
            </a:r>
          </a:p>
          <a:p>
            <a:r>
              <a:rPr lang="en-GB" dirty="0"/>
              <a:t>Greater diffusion, less KE loss – limit due to adv P causing BL separation, not as much pressure recovery, effective sigma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36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6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Midline as basis!!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7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Midspan chord set by </a:t>
            </a:r>
            <a:r>
              <a:rPr lang="en-GB" dirty="0" err="1"/>
              <a:t>Lieblein</a:t>
            </a:r>
            <a:r>
              <a:rPr lang="en-GB" dirty="0"/>
              <a:t> DF</a:t>
            </a:r>
          </a:p>
          <a:p>
            <a:r>
              <a:rPr lang="en-GB" dirty="0"/>
              <a:t>Midspan blade metal angles by Carter’s empirical relation from compressor cascade tests</a:t>
            </a:r>
          </a:p>
          <a:p>
            <a:r>
              <a:rPr lang="en-GB" dirty="0"/>
              <a:t>Constant deviation across span sets rest of 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273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Chord recalculated based on constant deviation (Carter’s rule)</a:t>
            </a:r>
          </a:p>
          <a:p>
            <a:r>
              <a:rPr lang="en-GB" dirty="0"/>
              <a:t>Deviation Factor recalculated across span according to </a:t>
            </a:r>
            <a:r>
              <a:rPr lang="en-GB" dirty="0" err="1"/>
              <a:t>Lieblein’s</a:t>
            </a:r>
            <a:r>
              <a:rPr lang="en-GB" dirty="0"/>
              <a:t>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520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Lean, Sweep – Taylor &amp; Miller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9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Replace image with Mine</a:t>
            </a:r>
          </a:p>
          <a:p>
            <a:pPr marL="0" indent="0">
              <a:buFont typeface="+mj-lt"/>
              <a:buNone/>
            </a:pPr>
            <a:r>
              <a:rPr lang="en-US" dirty="0"/>
              <a:t>Rotor-stator, long intake and moderate diffuser</a:t>
            </a:r>
          </a:p>
          <a:p>
            <a:pPr marL="0" indent="0">
              <a:buFont typeface="+mj-lt"/>
              <a:buNone/>
            </a:pPr>
            <a:r>
              <a:rPr lang="en-US" dirty="0"/>
              <a:t>Stator takes out swirl</a:t>
            </a:r>
          </a:p>
          <a:p>
            <a:pPr marL="0" indent="0">
              <a:buFont typeface="+mj-lt"/>
              <a:buNone/>
            </a:pPr>
            <a:r>
              <a:rPr lang="en-US" dirty="0"/>
              <a:t>Printing!!!!</a:t>
            </a:r>
          </a:p>
          <a:p>
            <a:pPr marL="0" indent="0">
              <a:buFont typeface="+mj-lt"/>
              <a:buNone/>
            </a:pPr>
            <a:r>
              <a:rPr lang="en-US" dirty="0"/>
              <a:t>Static tests, </a:t>
            </a:r>
            <a:r>
              <a:rPr lang="en-US" dirty="0" err="1"/>
              <a:t>ch’ic</a:t>
            </a:r>
            <a:r>
              <a:rPr lang="en-US" dirty="0"/>
              <a:t> 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9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Overview of interfacing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Overview of interfacing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9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Loadcell calibration</a:t>
            </a:r>
          </a:p>
          <a:p>
            <a:r>
              <a:rPr lang="en-GB" dirty="0"/>
              <a:t>Secure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691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 Vertical Take </a:t>
            </a:r>
            <a:r>
              <a:rPr lang="en-GB" dirty="0" err="1"/>
              <a:t>off+landing</a:t>
            </a:r>
            <a:r>
              <a:rPr lang="en-GB" dirty="0"/>
              <a:t> </a:t>
            </a:r>
            <a:r>
              <a:rPr lang="en-GB" dirty="0" err="1"/>
              <a:t>veh</a:t>
            </a:r>
            <a:r>
              <a:rPr lang="en-GB" dirty="0"/>
              <a:t> seen as one of the Great emerging technologies of the time</a:t>
            </a:r>
          </a:p>
          <a:p>
            <a:r>
              <a:rPr lang="en-GB" dirty="0"/>
              <a:t>Market size expected to quadruple by 2025</a:t>
            </a:r>
          </a:p>
          <a:p>
            <a:r>
              <a:rPr lang="en-GB" dirty="0"/>
              <a:t>https://www.marketresearchfuture.com/reports/evtol-aircraft-market-7952</a:t>
            </a:r>
          </a:p>
          <a:p>
            <a:r>
              <a:rPr lang="en-GB" dirty="0"/>
              <a:t>High speed commuting, traffic-free</a:t>
            </a:r>
          </a:p>
          <a:p>
            <a:r>
              <a:rPr lang="en-GB" dirty="0"/>
              <a:t>Quieter and cheaper than </a:t>
            </a:r>
            <a:r>
              <a:rPr lang="en-GB" dirty="0" err="1"/>
              <a:t>heli</a:t>
            </a:r>
            <a:endParaRPr lang="en-GB" dirty="0"/>
          </a:p>
          <a:p>
            <a:r>
              <a:rPr lang="en-GB" dirty="0"/>
              <a:t>Zero emission local electric power</a:t>
            </a:r>
          </a:p>
          <a:p>
            <a:r>
              <a:rPr lang="en-GB" dirty="0"/>
              <a:t>Scope to cost same/mile as other ride sharing platforms</a:t>
            </a:r>
          </a:p>
          <a:p>
            <a:r>
              <a:rPr lang="en-GB" dirty="0"/>
              <a:t>Even greater benefits can be envisaged using DUCTED FANS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9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Secure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8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67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computer terminal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227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 based on max chord, V1 </a:t>
            </a:r>
            <a:r>
              <a:rPr lang="en-GB" dirty="0" err="1"/>
              <a:t>rel</a:t>
            </a:r>
            <a:endParaRPr lang="en-GB" dirty="0"/>
          </a:p>
          <a:p>
            <a:r>
              <a:rPr lang="en-GB" dirty="0"/>
              <a:t>Can adjust to mean line chord to bring props in line with EDF</a:t>
            </a:r>
          </a:p>
          <a:p>
            <a:r>
              <a:rPr lang="en-GB" dirty="0"/>
              <a:t>Not accounting for system efficiency</a:t>
            </a:r>
          </a:p>
          <a:p>
            <a:r>
              <a:rPr lang="en-GB" dirty="0"/>
              <a:t>Variation due to power</a:t>
            </a:r>
          </a:p>
          <a:p>
            <a:r>
              <a:rPr lang="en-GB" dirty="0"/>
              <a:t>Change colour of graph?</a:t>
            </a:r>
          </a:p>
          <a:p>
            <a:r>
              <a:rPr lang="en-GB" dirty="0"/>
              <a:t>Compared to JSE – far away from design point!! Low variations – he was 1.1-1.4x10^4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81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Stall</a:t>
            </a:r>
          </a:p>
          <a:p>
            <a:r>
              <a:rPr lang="en-GB" dirty="0"/>
              <a:t>Temperature sensitivity</a:t>
            </a:r>
          </a:p>
          <a:p>
            <a:r>
              <a:rPr lang="en-GB" dirty="0"/>
              <a:t>Mention diffusion ducts</a:t>
            </a:r>
          </a:p>
          <a:p>
            <a:r>
              <a:rPr lang="en-GB" dirty="0"/>
              <a:t>Includes spanwise variation due to vortex exponent</a:t>
            </a:r>
          </a:p>
          <a:p>
            <a:r>
              <a:rPr lang="en-GB" dirty="0"/>
              <a:t>Once this is obtained, can obtain OP from flight through knowing RPM, technically SFME gives Vx for hover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72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Needs renaming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851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Upon refinement of flying test bed, capacity to perform dynamic tests, explore trade-offs, take outside – full remote connection through laptop as shown.</a:t>
            </a:r>
          </a:p>
          <a:p>
            <a:r>
              <a:rPr lang="en-GB" dirty="0"/>
              <a:t>The performance varies between EDFs, primarily due to printing methods. Integrating new motors may improve any electrical/mechanical performance discrepancies between the EDFs</a:t>
            </a:r>
          </a:p>
          <a:p>
            <a:r>
              <a:rPr lang="en-GB" dirty="0"/>
              <a:t>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92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36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DUCTED FANS</a:t>
            </a:r>
          </a:p>
          <a:p>
            <a:r>
              <a:rPr lang="en-GB" dirty="0"/>
              <a:t>Quieter from shrouding</a:t>
            </a:r>
          </a:p>
          <a:p>
            <a:r>
              <a:rPr lang="en-GB" dirty="0"/>
              <a:t>Safer – also in terms of a crash</a:t>
            </a:r>
          </a:p>
          <a:p>
            <a:r>
              <a:rPr lang="en-GB" dirty="0"/>
              <a:t>Performance benefit – shrouding the flow field, forcing flow diffusion, reducing exit jet velocity, greater pressure recovery</a:t>
            </a:r>
          </a:p>
          <a:p>
            <a:r>
              <a:rPr lang="en-GB" dirty="0"/>
              <a:t>BUT is it worth it?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24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48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Comparisons between concepts from Ford on left and Honeywell/Jaunt Air Mobility demonstrate the size of the design space for urban air mobility VTOL electric vehicles, from many small rotors to few large; comparison with commercial liners – 2/4</a:t>
            </a:r>
          </a:p>
          <a:p>
            <a:r>
              <a:rPr lang="en-GB" dirty="0"/>
              <a:t>Building a </a:t>
            </a:r>
            <a:r>
              <a:rPr lang="en-GB" b="1" dirty="0"/>
              <a:t>modular </a:t>
            </a:r>
            <a:r>
              <a:rPr lang="en-GB" dirty="0"/>
              <a:t>flying test bed will allow the trade-offs inherent in the variation of designs to be assessed and quantified, for various test flight cases</a:t>
            </a:r>
          </a:p>
          <a:p>
            <a:r>
              <a:rPr lang="en-GB" dirty="0"/>
              <a:t>Short for urban air mobility (</a:t>
            </a:r>
            <a:r>
              <a:rPr lang="en-GB" dirty="0" err="1"/>
              <a:t>heathrow</a:t>
            </a:r>
            <a:r>
              <a:rPr lang="en-GB" dirty="0"/>
              <a:t> to canary, JFK to downtown)</a:t>
            </a:r>
          </a:p>
          <a:p>
            <a:r>
              <a:rPr lang="en-GB" dirty="0"/>
              <a:t>Longer for Ox-</a:t>
            </a:r>
            <a:r>
              <a:rPr lang="en-GB" dirty="0" err="1"/>
              <a:t>Camb</a:t>
            </a:r>
            <a:endParaRPr lang="en-GB" dirty="0"/>
          </a:p>
          <a:p>
            <a:r>
              <a:rPr lang="en-GB" dirty="0"/>
              <a:t>This acts as a precursor to the upcoming work by Blue Bear (SAMMMM)</a:t>
            </a:r>
          </a:p>
          <a:p>
            <a:r>
              <a:rPr lang="en-GB" dirty="0"/>
              <a:t>These stages of flight are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50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Working fully against gravity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680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Top of Climb may be critical due to lower density (Thrust proportional to density)</a:t>
            </a:r>
          </a:p>
          <a:p>
            <a:r>
              <a:rPr lang="en-GB" dirty="0"/>
              <a:t>Also, diagram here shows direction of travel parallel to fan axis – may not be so, so inlet flow may be distorted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8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crucial to optimise for here when range is longer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77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Critical that descent is controlled and steady, not affected significantly by crosswinds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10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Finally landing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2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3.xml"/><Relationship Id="rId39" Type="http://schemas.openxmlformats.org/officeDocument/2006/relationships/customXml" Target="../ink/ink26.xml"/><Relationship Id="rId3" Type="http://schemas.openxmlformats.org/officeDocument/2006/relationships/image" Target="../media/image37.png"/><Relationship Id="rId21" Type="http://schemas.openxmlformats.org/officeDocument/2006/relationships/image" Target="../media/image410.png"/><Relationship Id="rId34" Type="http://schemas.openxmlformats.org/officeDocument/2006/relationships/customXml" Target="../ink/ink21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2.xml"/><Relationship Id="rId33" Type="http://schemas.openxmlformats.org/officeDocument/2006/relationships/customXml" Target="../ink/ink20.xml"/><Relationship Id="rId38" Type="http://schemas.openxmlformats.org/officeDocument/2006/relationships/customXml" Target="../ink/ink25.xml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6.xml"/><Relationship Id="rId41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1.xml"/><Relationship Id="rId32" Type="http://schemas.openxmlformats.org/officeDocument/2006/relationships/customXml" Target="../ink/ink19.xml"/><Relationship Id="rId37" Type="http://schemas.openxmlformats.org/officeDocument/2006/relationships/customXml" Target="../ink/ink24.xml"/><Relationship Id="rId40" Type="http://schemas.openxmlformats.org/officeDocument/2006/relationships/customXml" Target="../ink/ink27.xml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image" Target="../media/image38.png"/><Relationship Id="rId28" Type="http://schemas.openxmlformats.org/officeDocument/2006/relationships/customXml" Target="../ink/ink15.xml"/><Relationship Id="rId36" Type="http://schemas.openxmlformats.org/officeDocument/2006/relationships/customXml" Target="../ink/ink23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8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4.xml"/><Relationship Id="rId30" Type="http://schemas.openxmlformats.org/officeDocument/2006/relationships/customXml" Target="../ink/ink17.xml"/><Relationship Id="rId35" Type="http://schemas.openxmlformats.org/officeDocument/2006/relationships/customXml" Target="../ink/ink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e-VTOL Flying Testbed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03/12/2020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E141-7F00-49A5-B32B-69F66ADB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Different Stages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7A95-08F7-422C-9466-98884EED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E8EE5-A91B-4EAB-A981-88CABAC5A09C}"/>
              </a:ext>
            </a:extLst>
          </p:cNvPr>
          <p:cNvGrpSpPr/>
          <p:nvPr/>
        </p:nvGrpSpPr>
        <p:grpSpPr>
          <a:xfrm>
            <a:off x="923146" y="5254761"/>
            <a:ext cx="2041895" cy="672313"/>
            <a:chOff x="7390191" y="3708693"/>
            <a:chExt cx="4008810" cy="1319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08483-510C-490E-8CD2-8F503E3E6516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7B1FAD3-C342-4E7B-B610-1ABCEB3D63A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DDA94-134E-4B25-9987-49461A9F5961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D05E888-E96E-47DD-B570-A168100CA3A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1DBD4-546C-4E98-9018-0731C955F2FD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5824CC4E-E493-4547-AC88-9C5DE9779E6B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89CBEBA-4CA5-4B10-A942-9894A9F5243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B92AF-20A7-4D52-9549-4B41D1633153}"/>
              </a:ext>
            </a:extLst>
          </p:cNvPr>
          <p:cNvCxnSpPr>
            <a:cxnSpLocks/>
          </p:cNvCxnSpPr>
          <p:nvPr/>
        </p:nvCxnSpPr>
        <p:spPr bwMode="auto">
          <a:xfrm flipV="1">
            <a:off x="5212088" y="2347934"/>
            <a:ext cx="768621" cy="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CC947C-5489-4C0F-BB5C-44E11FBCB830}"/>
              </a:ext>
            </a:extLst>
          </p:cNvPr>
          <p:cNvSpPr txBox="1"/>
          <p:nvPr/>
        </p:nvSpPr>
        <p:spPr>
          <a:xfrm>
            <a:off x="6188213" y="2184322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Cruise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5F5FEC-C700-4860-9009-8172288C4967}"/>
              </a:ext>
            </a:extLst>
          </p:cNvPr>
          <p:cNvGrpSpPr/>
          <p:nvPr/>
        </p:nvGrpSpPr>
        <p:grpSpPr>
          <a:xfrm rot="1094077">
            <a:off x="1422370" y="3476682"/>
            <a:ext cx="2041895" cy="672313"/>
            <a:chOff x="7390191" y="3708693"/>
            <a:chExt cx="4008810" cy="13199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0E89BE-613D-4746-8886-1E53E31B3CCB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5D470-F90F-4B30-877A-FD610AC8EEC2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1E13C9-B7F9-4E2A-8843-73D22212C78F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9B6D9FA-DA19-4EA9-B3FC-5888CA13503A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77BBF5-7EEB-4374-A44A-4866602CF6A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868C6309-69AF-46A4-9CE5-BA8EA63E6BA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F4555DB-600D-496F-8570-9F3DB0B9702B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7897AF-D320-4913-93ED-B85833DE8435}"/>
              </a:ext>
            </a:extLst>
          </p:cNvPr>
          <p:cNvGrpSpPr/>
          <p:nvPr/>
        </p:nvGrpSpPr>
        <p:grpSpPr>
          <a:xfrm rot="1094077">
            <a:off x="3551052" y="2292735"/>
            <a:ext cx="2041895" cy="672313"/>
            <a:chOff x="7390191" y="3708693"/>
            <a:chExt cx="4008810" cy="13199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432B6A-A232-490A-B3E2-8DD0A49527DD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AAE6A72-57C5-4EDA-A9EA-B4008BEA3AF5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3E19136-3DA2-4B43-AC7C-4ACF23E64118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B6DFD07F-2D7B-4E39-9090-84E186397861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C144A3-198A-4C23-B1FA-E368773D795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21B5D4C1-7D7A-41FF-9F08-94AF05381DE7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4BC621DD-F589-4A41-B399-B4A303CA59B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945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E141-7F00-49A5-B32B-69F66ADB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Different Stages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7A95-08F7-422C-9466-98884EED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E8EE5-A91B-4EAB-A981-88CABAC5A09C}"/>
              </a:ext>
            </a:extLst>
          </p:cNvPr>
          <p:cNvGrpSpPr/>
          <p:nvPr/>
        </p:nvGrpSpPr>
        <p:grpSpPr>
          <a:xfrm>
            <a:off x="923146" y="5254761"/>
            <a:ext cx="2041895" cy="672313"/>
            <a:chOff x="7390191" y="3708693"/>
            <a:chExt cx="4008810" cy="1319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08483-510C-490E-8CD2-8F503E3E6516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7B1FAD3-C342-4E7B-B610-1ABCEB3D63A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DDA94-134E-4B25-9987-49461A9F5961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D05E888-E96E-47DD-B570-A168100CA3A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1DBD4-546C-4E98-9018-0731C955F2FD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5824CC4E-E493-4547-AC88-9C5DE9779E6B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89CBEBA-4CA5-4B10-A942-9894A9F5243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B92AF-20A7-4D52-9549-4B41D1633153}"/>
              </a:ext>
            </a:extLst>
          </p:cNvPr>
          <p:cNvCxnSpPr>
            <a:cxnSpLocks/>
          </p:cNvCxnSpPr>
          <p:nvPr/>
        </p:nvCxnSpPr>
        <p:spPr bwMode="auto">
          <a:xfrm>
            <a:off x="7138912" y="3809743"/>
            <a:ext cx="132221" cy="64183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CC947C-5489-4C0F-BB5C-44E11FBCB830}"/>
              </a:ext>
            </a:extLst>
          </p:cNvPr>
          <p:cNvSpPr txBox="1"/>
          <p:nvPr/>
        </p:nvSpPr>
        <p:spPr>
          <a:xfrm>
            <a:off x="6259925" y="4682715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Descent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5F5FEC-C700-4860-9009-8172288C4967}"/>
              </a:ext>
            </a:extLst>
          </p:cNvPr>
          <p:cNvGrpSpPr/>
          <p:nvPr/>
        </p:nvGrpSpPr>
        <p:grpSpPr>
          <a:xfrm rot="1094077">
            <a:off x="1422370" y="3476682"/>
            <a:ext cx="2041895" cy="672313"/>
            <a:chOff x="7390191" y="3708693"/>
            <a:chExt cx="4008810" cy="13199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0E89BE-613D-4746-8886-1E53E31B3CCB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5D470-F90F-4B30-877A-FD610AC8EEC2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1E13C9-B7F9-4E2A-8843-73D22212C78F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9B6D9FA-DA19-4EA9-B3FC-5888CA13503A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77BBF5-7EEB-4374-A44A-4866602CF6A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868C6309-69AF-46A4-9CE5-BA8EA63E6BA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F4555DB-600D-496F-8570-9F3DB0B9702B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7897AF-D320-4913-93ED-B85833DE8435}"/>
              </a:ext>
            </a:extLst>
          </p:cNvPr>
          <p:cNvGrpSpPr/>
          <p:nvPr/>
        </p:nvGrpSpPr>
        <p:grpSpPr>
          <a:xfrm rot="1094077">
            <a:off x="3551052" y="2292735"/>
            <a:ext cx="2041895" cy="672313"/>
            <a:chOff x="7390191" y="3708693"/>
            <a:chExt cx="4008810" cy="13199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432B6A-A232-490A-B3E2-8DD0A49527DD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AAE6A72-57C5-4EDA-A9EA-B4008BEA3AF5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3E19136-3DA2-4B43-AC7C-4ACF23E64118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B6DFD07F-2D7B-4E39-9090-84E186397861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C144A3-198A-4C23-B1FA-E368773D795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21B5D4C1-7D7A-41FF-9F08-94AF05381DE7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4BC621DD-F589-4A41-B399-B4A303CA59B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146D7B-66F7-49AA-9455-993161168B43}"/>
              </a:ext>
            </a:extLst>
          </p:cNvPr>
          <p:cNvGrpSpPr/>
          <p:nvPr/>
        </p:nvGrpSpPr>
        <p:grpSpPr>
          <a:xfrm rot="20999932">
            <a:off x="6026916" y="3253118"/>
            <a:ext cx="2041895" cy="672313"/>
            <a:chOff x="7390191" y="3708693"/>
            <a:chExt cx="4008810" cy="131993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6BD6BC0-98B1-4949-8D1C-A3266CBCCCBD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ADFDAE4-E5CE-4D3D-B2B9-BDD86742D13B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2CF968-0DB0-4C64-A03E-601B378FA5CE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51CEE470-798E-4C70-BB00-ABDCEAA69723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837E297-FE06-4D7C-9965-0C533575F4F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95630908-2DE4-432C-809F-C76FBC88E1A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126B97CF-F40E-4323-A4CF-D5DF3A028487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805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E141-7F00-49A5-B32B-69F66ADB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Different Stages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7A95-08F7-422C-9466-98884EED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E8EE5-A91B-4EAB-A981-88CABAC5A09C}"/>
              </a:ext>
            </a:extLst>
          </p:cNvPr>
          <p:cNvGrpSpPr/>
          <p:nvPr/>
        </p:nvGrpSpPr>
        <p:grpSpPr>
          <a:xfrm>
            <a:off x="923146" y="5254761"/>
            <a:ext cx="2041895" cy="672313"/>
            <a:chOff x="7390191" y="3708693"/>
            <a:chExt cx="4008810" cy="1319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08483-510C-490E-8CD2-8F503E3E6516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7B1FAD3-C342-4E7B-B610-1ABCEB3D63A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DDA94-134E-4B25-9987-49461A9F5961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D05E888-E96E-47DD-B570-A168100CA3A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1DBD4-546C-4E98-9018-0731C955F2FD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5824CC4E-E493-4547-AC88-9C5DE9779E6B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89CBEBA-4CA5-4B10-A942-9894A9F5243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B92AF-20A7-4D52-9549-4B41D1633153}"/>
              </a:ext>
            </a:extLst>
          </p:cNvPr>
          <p:cNvCxnSpPr>
            <a:cxnSpLocks/>
          </p:cNvCxnSpPr>
          <p:nvPr/>
        </p:nvCxnSpPr>
        <p:spPr bwMode="auto">
          <a:xfrm>
            <a:off x="7261399" y="5220235"/>
            <a:ext cx="0" cy="59706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CC947C-5489-4C0F-BB5C-44E11FBCB830}"/>
              </a:ext>
            </a:extLst>
          </p:cNvPr>
          <p:cNvSpPr txBox="1"/>
          <p:nvPr/>
        </p:nvSpPr>
        <p:spPr>
          <a:xfrm>
            <a:off x="4929745" y="57660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Landing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5F5FEC-C700-4860-9009-8172288C4967}"/>
              </a:ext>
            </a:extLst>
          </p:cNvPr>
          <p:cNvGrpSpPr/>
          <p:nvPr/>
        </p:nvGrpSpPr>
        <p:grpSpPr>
          <a:xfrm rot="1094077">
            <a:off x="1422370" y="3476682"/>
            <a:ext cx="2041895" cy="672313"/>
            <a:chOff x="7390191" y="3708693"/>
            <a:chExt cx="4008810" cy="13199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0E89BE-613D-4746-8886-1E53E31B3CCB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5D470-F90F-4B30-877A-FD610AC8EEC2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1E13C9-B7F9-4E2A-8843-73D22212C78F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9B6D9FA-DA19-4EA9-B3FC-5888CA13503A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77BBF5-7EEB-4374-A44A-4866602CF6A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868C6309-69AF-46A4-9CE5-BA8EA63E6BA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F4555DB-600D-496F-8570-9F3DB0B9702B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7897AF-D320-4913-93ED-B85833DE8435}"/>
              </a:ext>
            </a:extLst>
          </p:cNvPr>
          <p:cNvGrpSpPr/>
          <p:nvPr/>
        </p:nvGrpSpPr>
        <p:grpSpPr>
          <a:xfrm rot="1094077">
            <a:off x="3551052" y="2292735"/>
            <a:ext cx="2041895" cy="672313"/>
            <a:chOff x="7390191" y="3708693"/>
            <a:chExt cx="4008810" cy="13199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432B6A-A232-490A-B3E2-8DD0A49527DD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AAE6A72-57C5-4EDA-A9EA-B4008BEA3AF5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3E19136-3DA2-4B43-AC7C-4ACF23E64118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B6DFD07F-2D7B-4E39-9090-84E186397861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C144A3-198A-4C23-B1FA-E368773D795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21B5D4C1-7D7A-41FF-9F08-94AF05381DE7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4BC621DD-F589-4A41-B399-B4A303CA59B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F7D460-7580-4422-9C9B-58F7DC3E6AD4}"/>
              </a:ext>
            </a:extLst>
          </p:cNvPr>
          <p:cNvGrpSpPr/>
          <p:nvPr/>
        </p:nvGrpSpPr>
        <p:grpSpPr>
          <a:xfrm>
            <a:off x="6261819" y="4687025"/>
            <a:ext cx="2041895" cy="672313"/>
            <a:chOff x="7390191" y="3708693"/>
            <a:chExt cx="4008810" cy="131993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B55253-C480-45D4-8CAD-105FA38F2974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F725BA-7AA1-4CB2-81C2-05AEA2DCD5C1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8C56DD8-27A3-486B-9BDB-F40B20707047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940E8F7D-FA0B-4CC9-8EB6-11D93B1FC46F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CCF8458-BFBA-4094-AB20-08BC15EFF95A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ardrop 43">
              <a:extLst>
                <a:ext uri="{FF2B5EF4-FFF2-40B4-BE49-F238E27FC236}">
                  <a16:creationId xmlns:a16="http://schemas.microsoft.com/office/drawing/2014/main" id="{84C3515D-B9FB-4893-A73F-2FDAF50F658D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1C93BE6-9B12-49EF-B88D-D28304FA2626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FEF028-47F6-4388-84E5-343D723DB2CD}"/>
              </a:ext>
            </a:extLst>
          </p:cNvPr>
          <p:cNvGrpSpPr/>
          <p:nvPr/>
        </p:nvGrpSpPr>
        <p:grpSpPr>
          <a:xfrm rot="20999932">
            <a:off x="6026916" y="3253118"/>
            <a:ext cx="2041895" cy="672313"/>
            <a:chOff x="7390191" y="3708693"/>
            <a:chExt cx="4008810" cy="13199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CDD9543-7397-4872-B551-35E08D4A0CA5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FAE517-C278-4353-9F7E-C680DD44B398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2F7F23-5955-4031-89D1-FA179064B3F2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77E4E61B-4929-4F98-A4CE-DBC94442CB99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72105D-2228-4C7E-9B94-C7857747735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6" name="Teardrop 55">
              <a:extLst>
                <a:ext uri="{FF2B5EF4-FFF2-40B4-BE49-F238E27FC236}">
                  <a16:creationId xmlns:a16="http://schemas.microsoft.com/office/drawing/2014/main" id="{EA615358-3A91-45A8-B932-898C7BB5F9E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1E245A17-F331-4375-BDD6-5236390593E9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8743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3DB5-DC15-4E14-A2DA-934C35F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Devising a Suitable Performance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5AA6-5096-4516-9096-E071A733E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4996621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4996621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552" t="-9091" b="-15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23032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23032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552" t="-15455" b="-14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7326645-0B48-43EB-990D-8EAE5E11FB2C}"/>
              </a:ext>
            </a:extLst>
          </p:cNvPr>
          <p:cNvGrpSpPr/>
          <p:nvPr/>
        </p:nvGrpSpPr>
        <p:grpSpPr>
          <a:xfrm>
            <a:off x="624741" y="3568037"/>
            <a:ext cx="2719249" cy="1288774"/>
            <a:chOff x="-147009" y="4629308"/>
            <a:chExt cx="3223547" cy="15277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8629F1-C561-4638-A846-057DBE855600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66C624-B8D3-422B-A01E-F7372E19DA10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C7957-DC88-4822-B903-46A4C6AE040A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Isosceles Triangle 2">
                <a:extLst>
                  <a:ext uri="{FF2B5EF4-FFF2-40B4-BE49-F238E27FC236}">
                    <a16:creationId xmlns:a16="http://schemas.microsoft.com/office/drawing/2014/main" id="{34BDA183-9D34-49A5-AFFC-DBF1BFE73F3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51C0E2-7BA0-4DE0-B3A1-662B0EE772B4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C38490-5455-45DB-ADB3-6E78D7C65AD5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FFBCE50-BBF4-420B-867E-ECC7BB664558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399C4A-DC03-43CF-9799-BF80F4F7EB7D}"/>
              </a:ext>
            </a:extLst>
          </p:cNvPr>
          <p:cNvGrpSpPr/>
          <p:nvPr/>
        </p:nvGrpSpPr>
        <p:grpSpPr>
          <a:xfrm>
            <a:off x="5792601" y="3359861"/>
            <a:ext cx="2819400" cy="1569263"/>
            <a:chOff x="5610189" y="1916347"/>
            <a:chExt cx="4008810" cy="22312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9816DA-C1AB-41F4-BADB-B4D0BC48BBB1}"/>
                </a:ext>
              </a:extLst>
            </p:cNvPr>
            <p:cNvGrpSpPr/>
            <p:nvPr/>
          </p:nvGrpSpPr>
          <p:grpSpPr>
            <a:xfrm>
              <a:off x="5610189" y="1916347"/>
              <a:ext cx="4008810" cy="1319939"/>
              <a:chOff x="7390191" y="3708693"/>
              <a:chExt cx="4008810" cy="13199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701D99E-EE72-446F-8AC3-286B8F1631D1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0E9F43B-BA70-4990-B96D-5507CF2F496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D229D76-F6A9-4CA1-B6A9-B2B2810BF8AC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962A22DE-3150-41CB-AE59-F463A8F5D20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4FEBFFD-199A-4508-BF0E-8DAB1FA628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15297BFF-6D9D-4297-AD2C-8BD6F0743F25}"/>
                  </a:ext>
                </a:extLst>
              </p:cNvPr>
              <p:cNvSpPr/>
              <p:nvPr/>
            </p:nvSpPr>
            <p:spPr>
              <a:xfrm rot="5400000">
                <a:off x="7047144" y="4368378"/>
                <a:ext cx="1003301" cy="317207"/>
              </a:xfrm>
              <a:prstGeom prst="teardrop">
                <a:avLst>
                  <a:gd name="adj" fmla="val 19100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ardrop 22">
                <a:extLst>
                  <a:ext uri="{FF2B5EF4-FFF2-40B4-BE49-F238E27FC236}">
                    <a16:creationId xmlns:a16="http://schemas.microsoft.com/office/drawing/2014/main" id="{84AB8EEC-C12D-443C-B5EF-C67469CD5619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2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F840E4-CA56-485F-A3C9-828179109AE6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6DDBC6-433C-4AFB-AEAD-696F3116C0C9}"/>
                </a:ext>
              </a:extLst>
            </p:cNvPr>
            <p:cNvCxnSpPr>
              <a:cxnSpLocks/>
            </p:cNvCxnSpPr>
            <p:nvPr/>
          </p:nvCxnSpPr>
          <p:spPr>
            <a:xfrm>
              <a:off x="6134875" y="3673436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2E1AC4-289A-4441-9BAD-63137F086B64}"/>
                    </a:ext>
                  </a:extLst>
                </p:cNvPr>
                <p:cNvSpPr txBox="1"/>
                <p:nvPr/>
              </p:nvSpPr>
              <p:spPr>
                <a:xfrm>
                  <a:off x="7427497" y="3622489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2E1AC4-289A-4441-9BAD-63137F086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7" y="3622489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43182" r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40622A-8666-4C86-B31C-51E5EADA56C8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717" b="-790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02611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02611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737" b="-19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7">
            <a:extLst>
              <a:ext uri="{FF2B5EF4-FFF2-40B4-BE49-F238E27FC236}">
                <a16:creationId xmlns:a16="http://schemas.microsoft.com/office/drawing/2014/main" id="{04A6F2FF-00D4-437A-9F4C-8AD563323B6A}"/>
              </a:ext>
            </a:extLst>
          </p:cNvPr>
          <p:cNvSpPr/>
          <p:nvPr/>
        </p:nvSpPr>
        <p:spPr>
          <a:xfrm>
            <a:off x="4171951" y="3626853"/>
            <a:ext cx="800100" cy="653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8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607B-926A-4FDE-9B9A-3DF702EB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9DF7-2996-4606-A1BD-C88F9F16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Ducted Fan design for hover</a:t>
            </a:r>
          </a:p>
          <a:p>
            <a:r>
              <a:rPr lang="en-GB" dirty="0"/>
              <a:t>Characterising EDF</a:t>
            </a:r>
          </a:p>
          <a:p>
            <a:r>
              <a:rPr lang="en-GB" dirty="0"/>
              <a:t>Flying testbed</a:t>
            </a:r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/>
              <a:t>In-flight measurements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25551-A208-4AD2-8064-6CD703407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02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AEF1-0FCC-4612-8654-E47CEE0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14-7828-4A75-917E-7935A696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1D design</a:t>
            </a:r>
          </a:p>
          <a:p>
            <a:r>
              <a:rPr lang="en-GB" dirty="0"/>
              <a:t>Assumptions</a:t>
            </a:r>
          </a:p>
          <a:p>
            <a:r>
              <a:rPr lang="en-GB" dirty="0"/>
              <a:t>Flowchart of 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2A35-752A-4C91-8A12-75DF611E5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92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61537" b="49477"/>
          <a:stretch/>
        </p:blipFill>
        <p:spPr>
          <a:xfrm>
            <a:off x="0" y="1495425"/>
            <a:ext cx="3143250" cy="2495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98F55-9C78-489B-AF40-98AC5E93F9EF}"/>
              </a:ext>
            </a:extLst>
          </p:cNvPr>
          <p:cNvSpPr txBox="1"/>
          <p:nvPr/>
        </p:nvSpPr>
        <p:spPr>
          <a:xfrm>
            <a:off x="1792479" y="1980415"/>
            <a:ext cx="1259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Absolute Velocities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89559E-57A8-4B37-9394-630558CA5CE0}"/>
              </a:ext>
            </a:extLst>
          </p:cNvPr>
          <p:cNvSpPr/>
          <p:nvPr/>
        </p:nvSpPr>
        <p:spPr bwMode="auto">
          <a:xfrm>
            <a:off x="3815764" y="1777690"/>
            <a:ext cx="3971876" cy="9811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Φ, </a:t>
            </a:r>
            <a:r>
              <a:rPr lang="el-GR" dirty="0">
                <a:solidFill>
                  <a:schemeClr val="tx1"/>
                </a:solidFill>
                <a:cs typeface="Calibri" panose="020F0502020204030204" pitchFamily="34" charset="0"/>
              </a:rPr>
              <a:t>σ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, Thrust, Geometry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CEA5F-59FB-4C9F-A2D6-068ED03D05A0}"/>
              </a:ext>
            </a:extLst>
          </p:cNvPr>
          <p:cNvSpPr txBox="1"/>
          <p:nvPr/>
        </p:nvSpPr>
        <p:spPr>
          <a:xfrm>
            <a:off x="574113" y="4264958"/>
            <a:ext cx="210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SFME</a:t>
            </a:r>
          </a:p>
          <a:p>
            <a:r>
              <a:rPr lang="en-US" sz="1800" dirty="0"/>
              <a:t>SFEE</a:t>
            </a:r>
          </a:p>
          <a:p>
            <a:r>
              <a:rPr lang="en-US" sz="1800" dirty="0"/>
              <a:t>Isentropic Flow</a:t>
            </a:r>
          </a:p>
          <a:p>
            <a:r>
              <a:rPr lang="en-US" dirty="0"/>
              <a:t>INCREASE sizes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B686C6-A7D7-42DD-9F64-337579F94042}"/>
              </a:ext>
            </a:extLst>
          </p:cNvPr>
          <p:cNvCxnSpPr>
            <a:cxnSpLocks/>
          </p:cNvCxnSpPr>
          <p:nvPr/>
        </p:nvCxnSpPr>
        <p:spPr bwMode="auto">
          <a:xfrm>
            <a:off x="1629019" y="1564213"/>
            <a:ext cx="0" cy="317927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8CC626-EF95-4992-A411-3634EC370CBD}"/>
              </a:ext>
            </a:extLst>
          </p:cNvPr>
          <p:cNvSpPr txBox="1"/>
          <p:nvPr/>
        </p:nvSpPr>
        <p:spPr>
          <a:xfrm>
            <a:off x="1423988" y="1937826"/>
            <a:ext cx="43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FDAEF-1124-4CF0-995C-C3D31C628390}"/>
              </a:ext>
            </a:extLst>
          </p:cNvPr>
          <p:cNvSpPr txBox="1"/>
          <p:nvPr/>
        </p:nvSpPr>
        <p:spPr>
          <a:xfrm>
            <a:off x="119113" y="1969938"/>
            <a:ext cx="1259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Relative Velocities</a:t>
            </a:r>
          </a:p>
        </p:txBody>
      </p:sp>
    </p:spTree>
    <p:extLst>
      <p:ext uri="{BB962C8B-B14F-4D97-AF65-F5344CB8AC3E}">
        <p14:creationId xmlns:p14="http://schemas.microsoft.com/office/powerpoint/2010/main" val="22852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7356" b="5944"/>
          <a:stretch/>
        </p:blipFill>
        <p:spPr>
          <a:xfrm>
            <a:off x="0" y="1495425"/>
            <a:ext cx="9144000" cy="4924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5CB3A-4841-4413-A503-32953BB25F2E}"/>
              </a:ext>
            </a:extLst>
          </p:cNvPr>
          <p:cNvSpPr/>
          <p:nvPr/>
        </p:nvSpPr>
        <p:spPr bwMode="auto">
          <a:xfrm>
            <a:off x="3482340" y="1463910"/>
            <a:ext cx="5417820" cy="24299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7990DD-D91B-453D-B943-DA56EEB6AEFB}"/>
              </a:ext>
            </a:extLst>
          </p:cNvPr>
          <p:cNvSpPr/>
          <p:nvPr/>
        </p:nvSpPr>
        <p:spPr bwMode="auto">
          <a:xfrm>
            <a:off x="3095625" y="3992880"/>
            <a:ext cx="6014085" cy="23623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A7D19-AF53-4E29-BE42-ACF6D30F35C8}"/>
              </a:ext>
            </a:extLst>
          </p:cNvPr>
          <p:cNvSpPr txBox="1"/>
          <p:nvPr/>
        </p:nvSpPr>
        <p:spPr>
          <a:xfrm>
            <a:off x="3338488" y="4804729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Radial Equilibrium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0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7356" b="5944"/>
          <a:stretch/>
        </p:blipFill>
        <p:spPr>
          <a:xfrm>
            <a:off x="0" y="1495425"/>
            <a:ext cx="9144000" cy="4924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9282F-783C-4304-B9CC-068114CAD6BC}"/>
              </a:ext>
            </a:extLst>
          </p:cNvPr>
          <p:cNvSpPr/>
          <p:nvPr/>
        </p:nvSpPr>
        <p:spPr bwMode="auto">
          <a:xfrm>
            <a:off x="3482340" y="1463910"/>
            <a:ext cx="5417820" cy="24299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C0CF8-E394-4BFD-A821-5721403AB0B6}"/>
              </a:ext>
            </a:extLst>
          </p:cNvPr>
          <p:cNvSpPr/>
          <p:nvPr/>
        </p:nvSpPr>
        <p:spPr bwMode="auto">
          <a:xfrm>
            <a:off x="6002657" y="3925333"/>
            <a:ext cx="2994659" cy="23623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E0AE0-9C47-4F5B-8FF8-FB45EA1B0F7F}"/>
              </a:ext>
            </a:extLst>
          </p:cNvPr>
          <p:cNvSpPr txBox="1"/>
          <p:nvPr/>
        </p:nvSpPr>
        <p:spPr>
          <a:xfrm>
            <a:off x="6338863" y="4787621"/>
            <a:ext cx="2109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Lieblein</a:t>
            </a:r>
            <a:endParaRPr lang="en-US" sz="1800" dirty="0"/>
          </a:p>
          <a:p>
            <a:r>
              <a:rPr lang="en-US" dirty="0"/>
              <a:t>Carter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55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7356" b="5944"/>
          <a:stretch/>
        </p:blipFill>
        <p:spPr>
          <a:xfrm>
            <a:off x="0" y="1495425"/>
            <a:ext cx="9144000" cy="4924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409BF-BB64-4076-B204-A90D7D4ACA1D}"/>
              </a:ext>
            </a:extLst>
          </p:cNvPr>
          <p:cNvSpPr/>
          <p:nvPr/>
        </p:nvSpPr>
        <p:spPr bwMode="auto">
          <a:xfrm>
            <a:off x="3482340" y="1463910"/>
            <a:ext cx="5417820" cy="24299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5F862-D7D4-40AD-8867-C9B1A15D03CD}"/>
              </a:ext>
            </a:extLst>
          </p:cNvPr>
          <p:cNvSpPr txBox="1"/>
          <p:nvPr/>
        </p:nvSpPr>
        <p:spPr>
          <a:xfrm>
            <a:off x="6015210" y="2940080"/>
            <a:ext cx="2576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Lieblein</a:t>
            </a:r>
            <a:endParaRPr lang="en-US" sz="1800" dirty="0"/>
          </a:p>
          <a:p>
            <a:r>
              <a:rPr lang="en-US" dirty="0"/>
              <a:t>Carter</a:t>
            </a:r>
          </a:p>
          <a:p>
            <a:r>
              <a:rPr lang="en-US" dirty="0"/>
              <a:t>.5 vortex exp, </a:t>
            </a:r>
            <a:r>
              <a:rPr lang="en-US" dirty="0" err="1"/>
              <a:t>unif</a:t>
            </a:r>
            <a:r>
              <a:rPr lang="en-US" dirty="0"/>
              <a:t> 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51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3D5-67C9-4D84-93E2-70249132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F71F-5FD4-4EE3-93B2-6DA42104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 and motivations (2-3 mins)</a:t>
            </a:r>
          </a:p>
          <a:p>
            <a:r>
              <a:rPr lang="en-GB" dirty="0"/>
              <a:t>Present setup, method (1-2 mins)</a:t>
            </a:r>
          </a:p>
          <a:p>
            <a:pPr lvl="1"/>
            <a:r>
              <a:rPr lang="en-GB" dirty="0"/>
              <a:t>Mention FOM</a:t>
            </a:r>
          </a:p>
          <a:p>
            <a:r>
              <a:rPr lang="en-GB" dirty="0"/>
              <a:t>Display results (2 mins)</a:t>
            </a:r>
          </a:p>
          <a:p>
            <a:pPr lvl="1"/>
            <a:r>
              <a:rPr lang="en-GB" dirty="0"/>
              <a:t>FOM comparison (ND) with props and </a:t>
            </a:r>
            <a:r>
              <a:rPr lang="en-GB" dirty="0" err="1"/>
              <a:t>edf</a:t>
            </a:r>
            <a:r>
              <a:rPr lang="en-GB" dirty="0"/>
              <a:t> at different rpms</a:t>
            </a:r>
          </a:p>
          <a:p>
            <a:pPr lvl="1"/>
            <a:r>
              <a:rPr lang="en-GB" dirty="0" err="1"/>
              <a:t>Ch’ic</a:t>
            </a:r>
            <a:r>
              <a:rPr lang="en-GB" dirty="0"/>
              <a:t> of EDF</a:t>
            </a:r>
          </a:p>
          <a:p>
            <a:r>
              <a:rPr lang="en-GB" dirty="0"/>
              <a:t>Play video and discuss (1 min)</a:t>
            </a:r>
          </a:p>
          <a:p>
            <a:r>
              <a:rPr lang="en-GB" dirty="0"/>
              <a:t>Conclude and present next steps (2 mins)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9F75-6314-4CC7-A1FE-9B1AB9D36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0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7356" b="5944"/>
          <a:stretch/>
        </p:blipFill>
        <p:spPr>
          <a:xfrm>
            <a:off x="0" y="1495425"/>
            <a:ext cx="9144000" cy="4924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019021-677B-4CCD-A0C8-4A3A8A9AA419}"/>
              </a:ext>
            </a:extLst>
          </p:cNvPr>
          <p:cNvCxnSpPr/>
          <p:nvPr/>
        </p:nvCxnSpPr>
        <p:spPr bwMode="auto">
          <a:xfrm>
            <a:off x="4695825" y="2233613"/>
            <a:ext cx="40957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F96D66-1912-432E-A2F3-4433103387B7}"/>
              </a:ext>
            </a:extLst>
          </p:cNvPr>
          <p:cNvSpPr txBox="1"/>
          <p:nvPr/>
        </p:nvSpPr>
        <p:spPr>
          <a:xfrm>
            <a:off x="4394788" y="2256121"/>
            <a:ext cx="1011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Rotor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798A0-3674-4DC8-A940-065B117890AC}"/>
              </a:ext>
            </a:extLst>
          </p:cNvPr>
          <p:cNvSpPr txBox="1"/>
          <p:nvPr/>
        </p:nvSpPr>
        <p:spPr>
          <a:xfrm>
            <a:off x="4572000" y="2929220"/>
            <a:ext cx="1011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Stator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8199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157550"/>
                  </p:ext>
                </p:extLst>
              </p:nvPr>
            </p:nvGraphicFramePr>
            <p:xfrm>
              <a:off x="2647436" y="1524000"/>
              <a:ext cx="3849128" cy="248412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  <a:p>
                          <a:r>
                            <a:rPr lang="en-GB" sz="1900" dirty="0"/>
                            <a:t>Sweep n lean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157550"/>
                  </p:ext>
                </p:extLst>
              </p:nvPr>
            </p:nvGraphicFramePr>
            <p:xfrm>
              <a:off x="2647436" y="1524000"/>
              <a:ext cx="3849128" cy="248412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0313" t="-9524" r="-371875" b="-5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0313" t="-111290" r="-371875" b="-48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0313" t="-207937" r="-371875" b="-3746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0313" t="-312903" r="-371875" b="-2806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960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0313" t="-162025" r="-371875" b="-10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  <a:p>
                          <a:r>
                            <a:rPr lang="en-GB" sz="1900" dirty="0"/>
                            <a:t>Sweep n lean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656015"/>
                  </p:ext>
                </p:extLst>
              </p:nvPr>
            </p:nvGraphicFramePr>
            <p:xfrm>
              <a:off x="425434" y="3312880"/>
              <a:ext cx="3364368" cy="32256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4368" cy="3225630"/>
                    </a:xfrm>
                    <a:prstGeom prst="rect">
                      <a:avLst/>
                    </a:prstGeom>
                  </am3d:spPr>
                  <am3d:camera>
                    <am3d:pos x="0" y="0" z="677396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96" d="1000000"/>
                    <am3d:preTrans dx="0" dy="-39541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505135" ay="-771165" az="-59675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36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434" y="3312880"/>
                <a:ext cx="3364368" cy="322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653877"/>
                  </p:ext>
                </p:extLst>
              </p:nvPr>
            </p:nvGraphicFramePr>
            <p:xfrm>
              <a:off x="6060191" y="3634756"/>
              <a:ext cx="2883822" cy="24840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83822" cy="2484084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60525" ay="1649815" az="151724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0191" y="3634756"/>
                <a:ext cx="2883822" cy="2484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83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033CCC-DD70-4BED-9C1F-F380D5C550F3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A7496F-AB37-421B-B136-7BD66C8B7364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79F9549-1D1A-4AF9-BDA8-8418043F7452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DDE411-4468-4CC6-A8E8-490BA697E8FD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A582ADE-EC83-4592-974A-9667BDD6B2F4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6AA4DA-0A4D-42DB-91EF-33FC8D2CF189}"/>
              </a:ext>
            </a:extLst>
          </p:cNvPr>
          <p:cNvSpPr txBox="1"/>
          <p:nvPr/>
        </p:nvSpPr>
        <p:spPr>
          <a:xfrm>
            <a:off x="3307854" y="5336987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Test Stand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234495-A848-42E3-A5E8-41FD3420DE3A}"/>
              </a:ext>
            </a:extLst>
          </p:cNvPr>
          <p:cNvSpPr txBox="1"/>
          <p:nvPr/>
        </p:nvSpPr>
        <p:spPr>
          <a:xfrm>
            <a:off x="765468" y="289933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PIC OF 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07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033CCC-DD70-4BED-9C1F-F380D5C550F3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A7496F-AB37-421B-B136-7BD66C8B7364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79F9549-1D1A-4AF9-BDA8-8418043F7452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DDE411-4468-4CC6-A8E8-490BA697E8FD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A582ADE-EC83-4592-974A-9667BDD6B2F4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6AA4DA-0A4D-42DB-91EF-33FC8D2CF189}"/>
              </a:ext>
            </a:extLst>
          </p:cNvPr>
          <p:cNvSpPr txBox="1"/>
          <p:nvPr/>
        </p:nvSpPr>
        <p:spPr>
          <a:xfrm>
            <a:off x="3307854" y="5336987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Test Stand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234495-A848-42E3-A5E8-41FD3420DE3A}"/>
              </a:ext>
            </a:extLst>
          </p:cNvPr>
          <p:cNvSpPr txBox="1"/>
          <p:nvPr/>
        </p:nvSpPr>
        <p:spPr>
          <a:xfrm>
            <a:off x="6289933" y="4101372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Drone Hardware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90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Thrust Measured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Thrust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2E10FE-4331-446B-83DD-EA2A7DEE84F6}"/>
              </a:ext>
            </a:extLst>
          </p:cNvPr>
          <p:cNvSpPr/>
          <p:nvPr/>
        </p:nvSpPr>
        <p:spPr bwMode="auto">
          <a:xfrm>
            <a:off x="4345858" y="4569628"/>
            <a:ext cx="2684207" cy="336669"/>
          </a:xfrm>
          <a:custGeom>
            <a:avLst/>
            <a:gdLst>
              <a:gd name="connsiteX0" fmla="*/ 0 w 2684207"/>
              <a:gd name="connsiteY0" fmla="*/ 336669 h 336669"/>
              <a:gd name="connsiteX1" fmla="*/ 1140542 w 2684207"/>
              <a:gd name="connsiteY1" fmla="*/ 2372 h 336669"/>
              <a:gd name="connsiteX2" fmla="*/ 2684207 w 2684207"/>
              <a:gd name="connsiteY2" fmla="*/ 189185 h 33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4207" h="336669">
                <a:moveTo>
                  <a:pt x="0" y="336669"/>
                </a:moveTo>
                <a:cubicBezTo>
                  <a:pt x="346587" y="181811"/>
                  <a:pt x="693174" y="26953"/>
                  <a:pt x="1140542" y="2372"/>
                </a:cubicBezTo>
                <a:cubicBezTo>
                  <a:pt x="1587910" y="-22209"/>
                  <a:pt x="2361381" y="151495"/>
                  <a:pt x="2684207" y="189185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FBEB6-9805-4228-A9F6-CD2D7A31A7DC}"/>
              </a:ext>
            </a:extLst>
          </p:cNvPr>
          <p:cNvSpPr txBox="1"/>
          <p:nvPr/>
        </p:nvSpPr>
        <p:spPr>
          <a:xfrm>
            <a:off x="2004630" y="4370331"/>
            <a:ext cx="2581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Shear Loadcell</a:t>
            </a:r>
            <a:endParaRPr lang="en-GB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4137EA-02A4-4262-A89D-1CBE2A13623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RPM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398156-520B-48D6-8BA2-708A8F5EB89D}"/>
              </a:ext>
            </a:extLst>
          </p:cNvPr>
          <p:cNvSpPr/>
          <p:nvPr/>
        </p:nvSpPr>
        <p:spPr bwMode="auto">
          <a:xfrm rot="211095">
            <a:off x="4068415" y="4344461"/>
            <a:ext cx="2940587" cy="653128"/>
          </a:xfrm>
          <a:custGeom>
            <a:avLst/>
            <a:gdLst>
              <a:gd name="connsiteX0" fmla="*/ 0 w 3126658"/>
              <a:gd name="connsiteY0" fmla="*/ 0 h 750807"/>
              <a:gd name="connsiteX1" fmla="*/ 393290 w 3126658"/>
              <a:gd name="connsiteY1" fmla="*/ 540774 h 750807"/>
              <a:gd name="connsiteX2" fmla="*/ 1612490 w 3126658"/>
              <a:gd name="connsiteY2" fmla="*/ 747252 h 750807"/>
              <a:gd name="connsiteX3" fmla="*/ 2330245 w 3126658"/>
              <a:gd name="connsiteY3" fmla="*/ 393291 h 750807"/>
              <a:gd name="connsiteX4" fmla="*/ 3126658 w 3126658"/>
              <a:gd name="connsiteY4" fmla="*/ 422787 h 7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658" h="750807">
                <a:moveTo>
                  <a:pt x="0" y="0"/>
                </a:moveTo>
                <a:cubicBezTo>
                  <a:pt x="62271" y="208116"/>
                  <a:pt x="124542" y="416232"/>
                  <a:pt x="393290" y="540774"/>
                </a:cubicBezTo>
                <a:cubicBezTo>
                  <a:pt x="662038" y="665316"/>
                  <a:pt x="1289664" y="771832"/>
                  <a:pt x="1612490" y="747252"/>
                </a:cubicBezTo>
                <a:cubicBezTo>
                  <a:pt x="1935316" y="722672"/>
                  <a:pt x="2077884" y="447369"/>
                  <a:pt x="2330245" y="393291"/>
                </a:cubicBezTo>
                <a:cubicBezTo>
                  <a:pt x="2582606" y="339214"/>
                  <a:pt x="2952955" y="460477"/>
                  <a:pt x="3126658" y="422787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142A1-68BB-483F-BFD2-A3C6BD3C4BB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2219" y="3363019"/>
            <a:ext cx="83105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0756DD-76B4-469C-AE7F-E8F9D3D8D6EF}"/>
              </a:ext>
            </a:extLst>
          </p:cNvPr>
          <p:cNvSpPr txBox="1"/>
          <p:nvPr/>
        </p:nvSpPr>
        <p:spPr>
          <a:xfrm>
            <a:off x="2345046" y="4370047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RPM Sensor</a:t>
            </a:r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D43021-4C0C-471D-A58A-38CD957EF68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3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5810224" y="2631687"/>
            <a:ext cx="2949602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DSA Pressure Transducer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Ethernet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12D3A7B7-61AB-450B-848F-A5CC61BCA2D5}"/>
              </a:ext>
            </a:extLst>
          </p:cNvPr>
          <p:cNvSpPr/>
          <p:nvPr/>
        </p:nvSpPr>
        <p:spPr bwMode="auto">
          <a:xfrm rot="5400000">
            <a:off x="4431418" y="965382"/>
            <a:ext cx="338492" cy="1740992"/>
          </a:xfrm>
          <a:prstGeom prst="leftBrace">
            <a:avLst>
              <a:gd name="adj1" fmla="val 40785"/>
              <a:gd name="adj2" fmla="val 46297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7FA0E9-1CBC-478C-B76D-F3C3771E0395}"/>
              </a:ext>
            </a:extLst>
          </p:cNvPr>
          <p:cNvSpPr/>
          <p:nvPr/>
        </p:nvSpPr>
        <p:spPr bwMode="auto">
          <a:xfrm>
            <a:off x="515533" y="2560901"/>
            <a:ext cx="1382484" cy="411318"/>
          </a:xfrm>
          <a:prstGeom prst="roundRect">
            <a:avLst>
              <a:gd name="adj" fmla="val 22223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F7D3A8-0129-4F73-9867-F06CE1C8DA88}"/>
              </a:ext>
            </a:extLst>
          </p:cNvPr>
          <p:cNvSpPr/>
          <p:nvPr/>
        </p:nvSpPr>
        <p:spPr bwMode="auto">
          <a:xfrm>
            <a:off x="1889760" y="1523539"/>
            <a:ext cx="2793134" cy="1358105"/>
          </a:xfrm>
          <a:custGeom>
            <a:avLst/>
            <a:gdLst>
              <a:gd name="connsiteX0" fmla="*/ 2788920 w 2793134"/>
              <a:gd name="connsiteY0" fmla="*/ 114761 h 1358105"/>
              <a:gd name="connsiteX1" fmla="*/ 2583180 w 2793134"/>
              <a:gd name="connsiteY1" fmla="*/ 461 h 1358105"/>
              <a:gd name="connsiteX2" fmla="*/ 1432560 w 2793134"/>
              <a:gd name="connsiteY2" fmla="*/ 152861 h 1358105"/>
              <a:gd name="connsiteX3" fmla="*/ 769620 w 2793134"/>
              <a:gd name="connsiteY3" fmla="*/ 671021 h 1358105"/>
              <a:gd name="connsiteX4" fmla="*/ 502920 w 2793134"/>
              <a:gd name="connsiteY4" fmla="*/ 1273001 h 1358105"/>
              <a:gd name="connsiteX5" fmla="*/ 0 w 2793134"/>
              <a:gd name="connsiteY5" fmla="*/ 1333961 h 135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134" h="1358105">
                <a:moveTo>
                  <a:pt x="2788920" y="114761"/>
                </a:moveTo>
                <a:cubicBezTo>
                  <a:pt x="2799080" y="54436"/>
                  <a:pt x="2809240" y="-5889"/>
                  <a:pt x="2583180" y="461"/>
                </a:cubicBezTo>
                <a:cubicBezTo>
                  <a:pt x="2357120" y="6811"/>
                  <a:pt x="1734820" y="41101"/>
                  <a:pt x="1432560" y="152861"/>
                </a:cubicBezTo>
                <a:cubicBezTo>
                  <a:pt x="1130300" y="264621"/>
                  <a:pt x="924560" y="484331"/>
                  <a:pt x="769620" y="671021"/>
                </a:cubicBezTo>
                <a:cubicBezTo>
                  <a:pt x="614680" y="857711"/>
                  <a:pt x="631190" y="1162511"/>
                  <a:pt x="502920" y="1273001"/>
                </a:cubicBezTo>
                <a:cubicBezTo>
                  <a:pt x="374650" y="1383491"/>
                  <a:pt x="41910" y="1365711"/>
                  <a:pt x="0" y="1333961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8D168-BF5C-4C81-8BB8-7B52B4428CFC}"/>
              </a:ext>
            </a:extLst>
          </p:cNvPr>
          <p:cNvSpPr txBox="1"/>
          <p:nvPr/>
        </p:nvSpPr>
        <p:spPr>
          <a:xfrm>
            <a:off x="175499" y="3068408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DSA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A29E33-572D-4C60-960D-02C8CBF838A7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QGroundControl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Telemetry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0C8EB31-5E5F-40E1-B060-3BFECE3A1D25}"/>
              </a:ext>
            </a:extLst>
          </p:cNvPr>
          <p:cNvSpPr txBox="1"/>
          <p:nvPr/>
        </p:nvSpPr>
        <p:spPr>
          <a:xfrm>
            <a:off x="898451" y="3134544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30606F-2083-4C42-82C2-3B77CA516759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849860-0A38-4EF5-A75B-5DA3363809CF}"/>
              </a:ext>
            </a:extLst>
          </p:cNvPr>
          <p:cNvSpPr/>
          <p:nvPr/>
        </p:nvSpPr>
        <p:spPr bwMode="auto">
          <a:xfrm>
            <a:off x="7764780" y="3703320"/>
            <a:ext cx="900112" cy="571500"/>
          </a:xfrm>
          <a:custGeom>
            <a:avLst/>
            <a:gdLst>
              <a:gd name="connsiteX0" fmla="*/ 0 w 808577"/>
              <a:gd name="connsiteY0" fmla="*/ 571500 h 571500"/>
              <a:gd name="connsiteX1" fmla="*/ 38100 w 808577"/>
              <a:gd name="connsiteY1" fmla="*/ 502920 h 571500"/>
              <a:gd name="connsiteX2" fmla="*/ 144780 w 808577"/>
              <a:gd name="connsiteY2" fmla="*/ 502920 h 571500"/>
              <a:gd name="connsiteX3" fmla="*/ 213360 w 808577"/>
              <a:gd name="connsiteY3" fmla="*/ 426720 h 571500"/>
              <a:gd name="connsiteX4" fmla="*/ 373380 w 808577"/>
              <a:gd name="connsiteY4" fmla="*/ 403860 h 571500"/>
              <a:gd name="connsiteX5" fmla="*/ 472440 w 808577"/>
              <a:gd name="connsiteY5" fmla="*/ 243840 h 571500"/>
              <a:gd name="connsiteX6" fmla="*/ 792480 w 808577"/>
              <a:gd name="connsiteY6" fmla="*/ 205740 h 571500"/>
              <a:gd name="connsiteX7" fmla="*/ 792480 w 808577"/>
              <a:gd name="connsiteY7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577" h="571500">
                <a:moveTo>
                  <a:pt x="0" y="571500"/>
                </a:moveTo>
                <a:cubicBezTo>
                  <a:pt x="6985" y="542925"/>
                  <a:pt x="13970" y="514350"/>
                  <a:pt x="38100" y="502920"/>
                </a:cubicBezTo>
                <a:cubicBezTo>
                  <a:pt x="62230" y="491490"/>
                  <a:pt x="115570" y="515620"/>
                  <a:pt x="144780" y="502920"/>
                </a:cubicBezTo>
                <a:cubicBezTo>
                  <a:pt x="173990" y="490220"/>
                  <a:pt x="175260" y="443230"/>
                  <a:pt x="213360" y="426720"/>
                </a:cubicBezTo>
                <a:cubicBezTo>
                  <a:pt x="251460" y="410210"/>
                  <a:pt x="330200" y="434340"/>
                  <a:pt x="373380" y="403860"/>
                </a:cubicBezTo>
                <a:cubicBezTo>
                  <a:pt x="416560" y="373380"/>
                  <a:pt x="402590" y="276860"/>
                  <a:pt x="472440" y="243840"/>
                </a:cubicBezTo>
                <a:cubicBezTo>
                  <a:pt x="542290" y="210820"/>
                  <a:pt x="739140" y="246380"/>
                  <a:pt x="792480" y="205740"/>
                </a:cubicBezTo>
                <a:cubicBezTo>
                  <a:pt x="845820" y="165100"/>
                  <a:pt x="745490" y="85090"/>
                  <a:pt x="792480" y="0"/>
                </a:cubicBezTo>
              </a:path>
            </a:pathLst>
          </a:cu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7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Validating Ducted Fans against Propellors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EC6F508-8A8F-4A62-863E-08FE42908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8" y="1639309"/>
            <a:ext cx="5582192" cy="4186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1C0D1-177D-473E-BBF9-24E6930ABDA6}"/>
              </a:ext>
            </a:extLst>
          </p:cNvPr>
          <p:cNvSpPr txBox="1"/>
          <p:nvPr/>
        </p:nvSpPr>
        <p:spPr>
          <a:xfrm>
            <a:off x="176270" y="1639309"/>
            <a:ext cx="2820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 chart</a:t>
            </a:r>
          </a:p>
          <a:p>
            <a:r>
              <a:rPr lang="en-GB" dirty="0"/>
              <a:t>Error bars (</a:t>
            </a:r>
            <a:r>
              <a:rPr lang="en-GB" dirty="0" err="1"/>
              <a:t>stdev</a:t>
            </a:r>
            <a:r>
              <a:rPr lang="en-GB" dirty="0"/>
              <a:t>)</a:t>
            </a:r>
          </a:p>
          <a:p>
            <a:r>
              <a:rPr lang="en-GB" dirty="0"/>
              <a:t>Single speed</a:t>
            </a:r>
          </a:p>
          <a:p>
            <a:r>
              <a:rPr lang="en-GB" dirty="0"/>
              <a:t>EDF&gt;props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8AF7-F1DD-4B85-A646-0FE56E1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Obtaining Ducted Fan Characteristic by Varying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975D-C71F-4190-8B94-1DC1A087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Needs done in MATLAB, data needs recollecting following RPM sensor issue, expanded towards bottom right, include design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FA80-7F49-4A8A-A12C-5AD2431D3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D05CFC-6F1F-41EE-B3E6-548225CAD2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641544"/>
              </p:ext>
            </p:extLst>
          </p:nvPr>
        </p:nvGraphicFramePr>
        <p:xfrm>
          <a:off x="1576152" y="2438400"/>
          <a:ext cx="5990112" cy="3436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283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CE2-0404-41A6-BD36-4DB650B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What, How,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59B4-DBF3-45A7-B37A-CF271AF9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Currently propellors, but EDFs have multiple performance benefits</a:t>
            </a:r>
          </a:p>
          <a:p>
            <a:r>
              <a:rPr lang="en-GB" dirty="0"/>
              <a:t>Design and build a VTOL EV with ducted fans for propulsors</a:t>
            </a:r>
          </a:p>
          <a:p>
            <a:r>
              <a:rPr lang="en-GB" dirty="0"/>
              <a:t>Have a flying testbed to simulate various test cases – ref 5 stage flight</a:t>
            </a:r>
          </a:p>
          <a:p>
            <a:r>
              <a:rPr lang="en-GB" dirty="0"/>
              <a:t>Can also assess trade-offs between number of propulsors and size</a:t>
            </a:r>
          </a:p>
          <a:p>
            <a:r>
              <a:rPr lang="en-GB" dirty="0"/>
              <a:t>Fan can be characterised, so operating point can be easily obtained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AD094-72F2-425F-9C3D-27CA1AC7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4C9CD-ADAD-4016-846E-A0DAC049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03" y="4422493"/>
            <a:ext cx="394866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892F-2030-4EE1-8A54-EC252AB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Test Flight in Whittle Lab </a:t>
            </a:r>
            <a:r>
              <a:rPr lang="en-GB" dirty="0" err="1"/>
              <a:t>eva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EB3-F6AA-489D-8621-EB3121208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5" name="stable_then_crash">
            <a:hlinkClick r:id="" action="ppaction://media"/>
            <a:extLst>
              <a:ext uri="{FF2B5EF4-FFF2-40B4-BE49-F238E27FC236}">
                <a16:creationId xmlns:a16="http://schemas.microsoft.com/office/drawing/2014/main" id="{50868535-3F0C-478D-844D-D8CF855FD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675" y="1708150"/>
            <a:ext cx="7231063" cy="4067175"/>
          </a:xfrm>
        </p:spPr>
      </p:pic>
    </p:spTree>
    <p:extLst>
      <p:ext uri="{BB962C8B-B14F-4D97-AF65-F5344CB8AC3E}">
        <p14:creationId xmlns:p14="http://schemas.microsoft.com/office/powerpoint/2010/main" val="1389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50CF-9604-4162-A744-F8030E9E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Capacity to Conduct Dynamic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5F05-3E43-4D9A-8ECE-6B3FD055C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Picture 7" descr="A picture containing pink&#10;&#10;Description automatically generated">
            <a:extLst>
              <a:ext uri="{FF2B5EF4-FFF2-40B4-BE49-F238E27FC236}">
                <a16:creationId xmlns:a16="http://schemas.microsoft.com/office/drawing/2014/main" id="{6D146C48-EE6E-45D3-A9D0-657978A22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5" y="2434369"/>
            <a:ext cx="3730283" cy="27977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60E8FC-7306-4B24-8660-1805930B2400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80AE6E-137D-44E2-BC45-24B6F113E61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FCE56E5-0AF4-46DC-AE03-EAFB35C618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23F111-4E54-41F0-8DD4-D47909D818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EE8C589A-F12E-498F-9C53-8709E7B63322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6" name="Rounded Rectangle 14">
                <a:extLst>
                  <a:ext uri="{FF2B5EF4-FFF2-40B4-BE49-F238E27FC236}">
                    <a16:creationId xmlns:a16="http://schemas.microsoft.com/office/drawing/2014/main" id="{CBCDF343-A5D5-49FE-96D1-43075088EBE8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93B50E94-4BB1-4A4C-B4D1-FA12A4EA06D3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6D4CADF4-2BCD-4CC6-BB3F-A5366FEB8F3D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9A4CFA58-35CD-4DF2-906E-88F309E63251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04760A5C-EA71-4C69-BDBC-D10822AF23FB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733750A6-00E6-4793-9BE8-B2A55FE2B56C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9AA53376-0D7D-4F57-969A-DFE0E0B3A58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9D4D28AF-8DAF-4703-87A4-307E887C7086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64213C-CEB4-494B-8263-9C5258F21B40}"/>
                  </a:ext>
                </a:extLst>
              </p:cNvPr>
              <p:cNvCxnSpPr>
                <a:endCxn id="17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83FCE41-064A-4D05-A09D-479B90FFAFCA}"/>
                  </a:ext>
                </a:extLst>
              </p:cNvPr>
              <p:cNvCxnSpPr>
                <a:stCxn id="17" idx="2"/>
                <a:endCxn id="21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D7B8AA2-A6FA-47C9-9AF5-E3F009CD2E45}"/>
                  </a:ext>
                </a:extLst>
              </p:cNvPr>
              <p:cNvCxnSpPr>
                <a:stCxn id="22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F851E02-FD84-45F6-B602-56C21E19CB93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83EBDF5-EE8A-484B-9EE5-24BFB62E2415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347DC29-E78F-47A9-8983-6DA498A468AE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1F2C483-4B79-43B2-93D4-75A2CFD07B01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38C3572-32F6-481F-979F-8CDFB9AB2AFD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A7CC93-054D-45B9-AA24-5CE179B88C13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Rounded Rectangle 31">
                <a:extLst>
                  <a:ext uri="{FF2B5EF4-FFF2-40B4-BE49-F238E27FC236}">
                    <a16:creationId xmlns:a16="http://schemas.microsoft.com/office/drawing/2014/main" id="{C68FDCDD-2F9A-4D29-A0B7-69B6526FBE2D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C5457AD-746C-42E9-8A45-8FDCF4445878}"/>
                  </a:ext>
                </a:extLst>
              </p:cNvPr>
              <p:cNvCxnSpPr>
                <a:cxnSpLocks/>
                <a:stCxn id="33" idx="2"/>
                <a:endCxn id="15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71138CB-47CB-4994-8245-787BEBC7BF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B72CD5A-A5F5-4305-B736-FF8E39B9FDE6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0C48ED-3580-44D7-8298-0A1D9D823689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54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7BAE-E390-4ADB-9C22-BC7B1B8A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have flying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A006-9D6E-495A-A9BA-091D8EC6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Measure</a:t>
            </a:r>
          </a:p>
          <a:p>
            <a:pPr lvl="1"/>
            <a:r>
              <a:rPr lang="en-GB" dirty="0"/>
              <a:t>Power</a:t>
            </a:r>
          </a:p>
          <a:p>
            <a:pPr lvl="1"/>
            <a:r>
              <a:rPr lang="en-GB" dirty="0"/>
              <a:t>Perf</a:t>
            </a:r>
          </a:p>
          <a:p>
            <a:pPr lvl="1"/>
            <a:r>
              <a:rPr lang="en-GB" dirty="0"/>
              <a:t>Press</a:t>
            </a:r>
          </a:p>
          <a:p>
            <a:pPr lvl="1"/>
            <a:r>
              <a:rPr lang="en-GB" dirty="0"/>
              <a:t>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A082B-FDE0-4550-9CBA-AEABD175C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pic>
        <p:nvPicPr>
          <p:cNvPr id="5" name="Picture 4" descr="A picture containing pink&#10;&#10;Description automatically generated">
            <a:extLst>
              <a:ext uri="{FF2B5EF4-FFF2-40B4-BE49-F238E27FC236}">
                <a16:creationId xmlns:a16="http://schemas.microsoft.com/office/drawing/2014/main" id="{96758962-3290-4658-AAED-12015F5A9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14" y="2352136"/>
            <a:ext cx="3730283" cy="27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4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CEBA-F276-43B2-9CB2-7509F5A3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1A75-3F71-4EBC-A8A8-3D7F65B2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aims</a:t>
            </a:r>
          </a:p>
          <a:p>
            <a:r>
              <a:rPr lang="en-GB" dirty="0"/>
              <a:t>Designed and manufactured 4x EDFs</a:t>
            </a:r>
          </a:p>
          <a:p>
            <a:r>
              <a:rPr lang="en-GB" dirty="0"/>
              <a:t>FOM &gt; prop – quantify</a:t>
            </a:r>
          </a:p>
          <a:p>
            <a:r>
              <a:rPr lang="en-GB" dirty="0"/>
              <a:t>Chic</a:t>
            </a:r>
          </a:p>
          <a:p>
            <a:r>
              <a:rPr lang="en-GB" dirty="0"/>
              <a:t>Flying n ready to roll next t</a:t>
            </a:r>
          </a:p>
          <a:p>
            <a:r>
              <a:rPr lang="en-GB" dirty="0"/>
              <a:t>Test </a:t>
            </a:r>
            <a:r>
              <a:rPr lang="en-GB" dirty="0" err="1"/>
              <a:t>Jons</a:t>
            </a:r>
            <a:r>
              <a:rPr lang="en-GB" dirty="0"/>
              <a:t> designs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8F06A-B7C1-4B6F-A6A6-1614EBC53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95E5-8500-43F2-8EBA-7CE6F065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0203B-DFD8-49B0-9ABC-9A775EE9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Inlet separation</a:t>
            </a:r>
          </a:p>
          <a:p>
            <a:r>
              <a:rPr lang="en-GB" dirty="0"/>
              <a:t>Lining up stability with aero perf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29741-7573-400E-BEBA-00D5D4DCE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678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3102-F0EC-425B-BB1A-06A25714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I done this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C7C7B-1F0F-42D4-9640-94408F47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Familiarised self with existing MATLAB design code to design new propulsor - updated areas where necessary (</a:t>
            </a:r>
            <a:r>
              <a:rPr lang="en-GB" dirty="0" err="1"/>
              <a:t>eg</a:t>
            </a:r>
            <a:r>
              <a:rPr lang="en-GB" dirty="0"/>
              <a:t> adding sweep/lean, creating stator holes)</a:t>
            </a:r>
          </a:p>
          <a:p>
            <a:r>
              <a:rPr lang="en-GB" dirty="0"/>
              <a:t>Successfully operated static rig with all interfaces working</a:t>
            </a:r>
          </a:p>
          <a:p>
            <a:r>
              <a:rPr lang="en-GB" dirty="0"/>
              <a:t>Repaired drone chassis, designed new connecting arms, fiddled with printing too many times</a:t>
            </a:r>
          </a:p>
          <a:p>
            <a:r>
              <a:rPr lang="en-GB" dirty="0"/>
              <a:t>Collected performance results from different designs, attempted to produce </a:t>
            </a:r>
            <a:r>
              <a:rPr lang="en-GB" dirty="0" err="1"/>
              <a:t>ch’ic</a:t>
            </a:r>
            <a:r>
              <a:rPr lang="en-GB" dirty="0"/>
              <a:t> by varying sigma (WORK TO DO HERE)</a:t>
            </a:r>
          </a:p>
          <a:p>
            <a:r>
              <a:rPr lang="en-GB" dirty="0"/>
              <a:t>Confirmed FOM improvement from prop to EDF</a:t>
            </a:r>
          </a:p>
          <a:p>
            <a:r>
              <a:rPr lang="en-GB" dirty="0"/>
              <a:t>Adapted design to accommodate new motors</a:t>
            </a:r>
          </a:p>
          <a:p>
            <a:r>
              <a:rPr lang="en-GB" dirty="0"/>
              <a:t>Built up drone to fly with 4x EDF’s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2B37C-E24B-44BF-A06E-CB4A9DE34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35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1" y="5176580"/>
                  <a:ext cx="116280" cy="6192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871341" y="5169020"/>
                    <a:ext cx="13140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1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41F7-9968-4AC1-9066-8B7BB6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Growth of the </a:t>
            </a:r>
            <a:r>
              <a:rPr lang="en-GB" dirty="0" err="1"/>
              <a:t>eVTOL</a:t>
            </a:r>
            <a:r>
              <a:rPr lang="en-GB" dirty="0"/>
              <a:t>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F1EA-32B9-4721-83B7-8DB2B358D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BEF29-4D1A-42AF-98EB-12AFF6D17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6" y="1780028"/>
            <a:ext cx="3585229" cy="23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9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41F7-9968-4AC1-9066-8B7BB6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Growth of the </a:t>
            </a:r>
            <a:r>
              <a:rPr lang="en-GB" dirty="0" err="1"/>
              <a:t>eVTOL</a:t>
            </a:r>
            <a:r>
              <a:rPr lang="en-GB" dirty="0"/>
              <a:t>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F1EA-32B9-4721-83B7-8DB2B358D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04A18-4369-4640-B25C-A0473A5FEF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91" y="1780028"/>
            <a:ext cx="3585230" cy="2394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BEF29-4D1A-42AF-98EB-12AFF6D171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6" y="1780028"/>
            <a:ext cx="3585229" cy="2390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91A72-4EF3-49EA-A418-7624BBB619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8" b="12688"/>
          <a:stretch/>
        </p:blipFill>
        <p:spPr>
          <a:xfrm>
            <a:off x="2900572" y="3752048"/>
            <a:ext cx="3342856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F130D-AAB9-454F-AB74-ED5386CBAB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8700"/>
          <a:stretch/>
        </p:blipFill>
        <p:spPr>
          <a:xfrm>
            <a:off x="4853691" y="2639347"/>
            <a:ext cx="3585230" cy="2390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91A72-4EF3-49EA-A418-7624BBB619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8" b="12688"/>
          <a:stretch/>
        </p:blipFill>
        <p:spPr>
          <a:xfrm>
            <a:off x="590165" y="2639347"/>
            <a:ext cx="3585229" cy="239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841F7-9968-4AC1-9066-8B7BB6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Breadth of </a:t>
            </a:r>
            <a:r>
              <a:rPr lang="en-GB" dirty="0" err="1"/>
              <a:t>eVTOL</a:t>
            </a:r>
            <a:r>
              <a:rPr lang="en-GB" dirty="0"/>
              <a:t> Design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F1EA-32B9-4721-83B7-8DB2B358D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98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E141-7F00-49A5-B32B-69F66ADB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Different Stages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7A95-08F7-422C-9466-98884EED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E8EE5-A91B-4EAB-A981-88CABAC5A09C}"/>
              </a:ext>
            </a:extLst>
          </p:cNvPr>
          <p:cNvGrpSpPr/>
          <p:nvPr/>
        </p:nvGrpSpPr>
        <p:grpSpPr>
          <a:xfrm>
            <a:off x="923146" y="5254761"/>
            <a:ext cx="2041895" cy="672313"/>
            <a:chOff x="7390191" y="3708693"/>
            <a:chExt cx="4008810" cy="1319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08483-510C-490E-8CD2-8F503E3E6516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7B1FAD3-C342-4E7B-B610-1ABCEB3D63A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DDA94-134E-4B25-9987-49461A9F5961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D05E888-E96E-47DD-B570-A168100CA3A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1DBD4-546C-4E98-9018-0731C955F2FD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5824CC4E-E493-4547-AC88-9C5DE9779E6B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89CBEBA-4CA5-4B10-A942-9894A9F5243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B92AF-20A7-4D52-9549-4B41D1633153}"/>
              </a:ext>
            </a:extLst>
          </p:cNvPr>
          <p:cNvCxnSpPr/>
          <p:nvPr/>
        </p:nvCxnSpPr>
        <p:spPr bwMode="auto">
          <a:xfrm flipV="1">
            <a:off x="1940888" y="4302085"/>
            <a:ext cx="0" cy="724282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CC947C-5489-4C0F-BB5C-44E11FBCB830}"/>
              </a:ext>
            </a:extLst>
          </p:cNvPr>
          <p:cNvSpPr txBox="1"/>
          <p:nvPr/>
        </p:nvSpPr>
        <p:spPr>
          <a:xfrm>
            <a:off x="885982" y="3633890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Take-Off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00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E141-7F00-49A5-B32B-69F66ADB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Different Stages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7A95-08F7-422C-9466-98884EED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0E8EE5-A91B-4EAB-A981-88CABAC5A09C}"/>
              </a:ext>
            </a:extLst>
          </p:cNvPr>
          <p:cNvGrpSpPr/>
          <p:nvPr/>
        </p:nvGrpSpPr>
        <p:grpSpPr>
          <a:xfrm>
            <a:off x="923146" y="5254761"/>
            <a:ext cx="2041895" cy="672313"/>
            <a:chOff x="7390191" y="3708693"/>
            <a:chExt cx="4008810" cy="1319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08483-510C-490E-8CD2-8F503E3E6516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7B1FAD3-C342-4E7B-B610-1ABCEB3D63A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6DDA94-134E-4B25-9987-49461A9F5961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D05E888-E96E-47DD-B570-A168100CA3A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1DBD4-546C-4E98-9018-0731C955F2FD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5824CC4E-E493-4547-AC88-9C5DE9779E6B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89CBEBA-4CA5-4B10-A942-9894A9F52434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B92AF-20A7-4D52-9549-4B41D1633153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0953" y="2754217"/>
            <a:ext cx="202518" cy="573063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CC947C-5489-4C0F-BB5C-44E11FBCB830}"/>
              </a:ext>
            </a:extLst>
          </p:cNvPr>
          <p:cNvSpPr txBox="1"/>
          <p:nvPr/>
        </p:nvSpPr>
        <p:spPr>
          <a:xfrm>
            <a:off x="2353359" y="216349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Climb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5F5FEC-C700-4860-9009-8172288C4967}"/>
              </a:ext>
            </a:extLst>
          </p:cNvPr>
          <p:cNvGrpSpPr/>
          <p:nvPr/>
        </p:nvGrpSpPr>
        <p:grpSpPr>
          <a:xfrm rot="1094077">
            <a:off x="1422370" y="3476682"/>
            <a:ext cx="2041895" cy="672313"/>
            <a:chOff x="7390191" y="3708693"/>
            <a:chExt cx="4008810" cy="13199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0E89BE-613D-4746-8886-1E53E31B3CCB}"/>
                </a:ext>
              </a:extLst>
            </p:cNvPr>
            <p:cNvGrpSpPr/>
            <p:nvPr/>
          </p:nvGrpSpPr>
          <p:grpSpPr>
            <a:xfrm>
              <a:off x="7797800" y="3708693"/>
              <a:ext cx="3200400" cy="818287"/>
              <a:chOff x="1193800" y="3693250"/>
              <a:chExt cx="3200400" cy="8182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5D470-F90F-4B30-877A-FD610AC8EEC2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1E13C9-B7F9-4E2A-8843-73D22212C78F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9B6D9FA-DA19-4EA9-B3FC-5888CA13503A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77BBF5-7EEB-4374-A44A-4866602CF6AC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868C6309-69AF-46A4-9CE5-BA8EA63E6BA3}"/>
                </a:ext>
              </a:extLst>
            </p:cNvPr>
            <p:cNvSpPr/>
            <p:nvPr/>
          </p:nvSpPr>
          <p:spPr>
            <a:xfrm rot="5400000">
              <a:off x="7047144" y="4368378"/>
              <a:ext cx="1003301" cy="317207"/>
            </a:xfrm>
            <a:prstGeom prst="teardrop">
              <a:avLst>
                <a:gd name="adj" fmla="val 19100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F4555DB-600D-496F-8570-9F3DB0B9702B}"/>
                </a:ext>
              </a:extLst>
            </p:cNvPr>
            <p:cNvSpPr/>
            <p:nvPr/>
          </p:nvSpPr>
          <p:spPr>
            <a:xfrm rot="16200000" flipH="1">
              <a:off x="10738748" y="4368377"/>
              <a:ext cx="1003300" cy="317207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9618681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11942</TotalTime>
  <Words>3297</Words>
  <Application>Microsoft Office PowerPoint</Application>
  <PresentationFormat>On-screen Show (4:3)</PresentationFormat>
  <Paragraphs>609</Paragraphs>
  <Slides>51</Slides>
  <Notes>42</Notes>
  <HiddenSlides>26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blank</vt:lpstr>
      <vt:lpstr>e-VTOL Flying Testbed</vt:lpstr>
      <vt:lpstr>Structure</vt:lpstr>
      <vt:lpstr>What, How, Why</vt:lpstr>
      <vt:lpstr>What have I done this term</vt:lpstr>
      <vt:lpstr>Growth of the eVTOL Market</vt:lpstr>
      <vt:lpstr>Growth of the eVTOL Market</vt:lpstr>
      <vt:lpstr>Visualising Breadth of eVTOL Design Space</vt:lpstr>
      <vt:lpstr>Exploring Different Stages of Flight</vt:lpstr>
      <vt:lpstr>Exploring Different Stages of Flight</vt:lpstr>
      <vt:lpstr>Exploring Different Stages of Flight</vt:lpstr>
      <vt:lpstr>Exploring Different Stages of Flight</vt:lpstr>
      <vt:lpstr>Exploring Different Stages of Flight</vt:lpstr>
      <vt:lpstr>Devising a Suitable Performance Metric</vt:lpstr>
      <vt:lpstr>3 Aims</vt:lpstr>
      <vt:lpstr>Design methods</vt:lpstr>
      <vt:lpstr>Generating Blade Profiles</vt:lpstr>
      <vt:lpstr>Generating Blade Profiles</vt:lpstr>
      <vt:lpstr>Generating Blade Profiles</vt:lpstr>
      <vt:lpstr>Generating Blade Profiles</vt:lpstr>
      <vt:lpstr>Generating Blade Profiles</vt:lpstr>
      <vt:lpstr>Chosen Design</vt:lpstr>
      <vt:lpstr>Measuring Thrust, RPM, Pressure, Power</vt:lpstr>
      <vt:lpstr>Measuring Thrust, RPM, Pressure, Power</vt:lpstr>
      <vt:lpstr>Thrust Measured</vt:lpstr>
      <vt:lpstr>Measuring Thrust, RPM, Pressure, Power</vt:lpstr>
      <vt:lpstr>Measuring Thrust, RPM, Pressure, Power</vt:lpstr>
      <vt:lpstr>Measuring Thrust, RPM, Pressure, Power</vt:lpstr>
      <vt:lpstr>Validating Ducted Fans against Propellors</vt:lpstr>
      <vt:lpstr>Obtaining Ducted Fan Characteristic by Varying σ</vt:lpstr>
      <vt:lpstr>First Test Flight in Whittle Lab eva</vt:lpstr>
      <vt:lpstr>Capacity to Conduct Dynamic Tests</vt:lpstr>
      <vt:lpstr>Now we have flying </vt:lpstr>
      <vt:lpstr>Conc</vt:lpstr>
      <vt:lpstr>Backup slides </vt:lpstr>
      <vt:lpstr>Vortex Exponent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1610</cp:revision>
  <cp:lastPrinted>2012-12-13T15:48:07Z</cp:lastPrinted>
  <dcterms:created xsi:type="dcterms:W3CDTF">2008-03-27T10:29:55Z</dcterms:created>
  <dcterms:modified xsi:type="dcterms:W3CDTF">2020-12-02T12:00:23Z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